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58" r:id="rId7"/>
    <p:sldId id="269" r:id="rId8"/>
    <p:sldId id="271" r:id="rId9"/>
    <p:sldId id="274" r:id="rId10"/>
    <p:sldId id="273" r:id="rId11"/>
    <p:sldId id="276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8" r:id="rId20"/>
    <p:sldId id="287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7" r:id="rId29"/>
    <p:sldId id="296" r:id="rId30"/>
    <p:sldId id="264" r:id="rId31"/>
    <p:sldId id="267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ontserrat Extra-Bold" pitchFamily="2" charset="77"/>
      <p:regular r:id="rId38"/>
      <p:bold r:id="rId39"/>
    </p:embeddedFont>
    <p:embeddedFont>
      <p:font typeface="Montserrat Extra-Bold Bold" pitchFamily="2" charset="77"/>
      <p:regular r:id="rId40"/>
      <p:bold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Bold" panose="02000000000000000000" pitchFamily="2" charset="0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BB2"/>
    <a:srgbClr val="EDE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1CE41-9389-C049-9BDE-F1CF8E2A4145}" v="19" dt="2023-01-13T14:44:36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90"/>
    <p:restoredTop sz="94632"/>
  </p:normalViewPr>
  <p:slideViewPr>
    <p:cSldViewPr snapToGrid="0">
      <p:cViewPr varScale="1">
        <p:scale>
          <a:sx n="71" d="100"/>
          <a:sy n="71" d="100"/>
        </p:scale>
        <p:origin x="101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n Ee Lee" userId="S::s2132380@siswa365.um.edu.my::c7f585d6-b2c2-4ea1-a255-769731b0f29f" providerId="AD" clId="Web-{53E15583-C39E-42C8-AEB4-79CCE4417727}"/>
    <pc:docChg chg="modSld">
      <pc:chgData name="Shin Ee Lee" userId="S::s2132380@siswa365.um.edu.my::c7f585d6-b2c2-4ea1-a255-769731b0f29f" providerId="AD" clId="Web-{53E15583-C39E-42C8-AEB4-79CCE4417727}" dt="2023-01-10T16:44:20.896" v="22" actId="1076"/>
      <pc:docMkLst>
        <pc:docMk/>
      </pc:docMkLst>
      <pc:sldChg chg="modSp">
        <pc:chgData name="Shin Ee Lee" userId="S::s2132380@siswa365.um.edu.my::c7f585d6-b2c2-4ea1-a255-769731b0f29f" providerId="AD" clId="Web-{53E15583-C39E-42C8-AEB4-79CCE4417727}" dt="2023-01-10T16:44:20.896" v="22" actId="1076"/>
        <pc:sldMkLst>
          <pc:docMk/>
          <pc:sldMk cId="0" sldId="264"/>
        </pc:sldMkLst>
        <pc:spChg chg="mod">
          <ac:chgData name="Shin Ee Lee" userId="S::s2132380@siswa365.um.edu.my::c7f585d6-b2c2-4ea1-a255-769731b0f29f" providerId="AD" clId="Web-{53E15583-C39E-42C8-AEB4-79CCE4417727}" dt="2023-01-10T16:42:39.956" v="4" actId="20577"/>
          <ac:spMkLst>
            <pc:docMk/>
            <pc:sldMk cId="0" sldId="264"/>
            <ac:spMk id="16" creationId="{4B3010BC-3921-ACF0-FC87-3004904DC370}"/>
          </ac:spMkLst>
        </pc:spChg>
        <pc:spChg chg="mod">
          <ac:chgData name="Shin Ee Lee" userId="S::s2132380@siswa365.um.edu.my::c7f585d6-b2c2-4ea1-a255-769731b0f29f" providerId="AD" clId="Web-{53E15583-C39E-42C8-AEB4-79CCE4417727}" dt="2023-01-10T16:44:20.896" v="22" actId="1076"/>
          <ac:spMkLst>
            <pc:docMk/>
            <pc:sldMk cId="0" sldId="264"/>
            <ac:spMk id="19" creationId="{00000000-0000-0000-0000-000000000000}"/>
          </ac:spMkLst>
        </pc:spChg>
        <pc:grpChg chg="mod">
          <ac:chgData name="Shin Ee Lee" userId="S::s2132380@siswa365.um.edu.my::c7f585d6-b2c2-4ea1-a255-769731b0f29f" providerId="AD" clId="Web-{53E15583-C39E-42C8-AEB4-79CCE4417727}" dt="2023-01-10T16:44:14.849" v="21" actId="1076"/>
          <ac:grpSpMkLst>
            <pc:docMk/>
            <pc:sldMk cId="0" sldId="264"/>
            <ac:grpSpMk id="20" creationId="{00000000-0000-0000-0000-000000000000}"/>
          </ac:grpSpMkLst>
        </pc:grpChg>
      </pc:sldChg>
      <pc:sldChg chg="modSp">
        <pc:chgData name="Shin Ee Lee" userId="S::s2132380@siswa365.um.edu.my::c7f585d6-b2c2-4ea1-a255-769731b0f29f" providerId="AD" clId="Web-{53E15583-C39E-42C8-AEB4-79CCE4417727}" dt="2023-01-10T16:43:44.911" v="18" actId="1076"/>
        <pc:sldMkLst>
          <pc:docMk/>
          <pc:sldMk cId="1008070052" sldId="295"/>
        </pc:sldMkLst>
        <pc:spChg chg="mod">
          <ac:chgData name="Shin Ee Lee" userId="S::s2132380@siswa365.um.edu.my::c7f585d6-b2c2-4ea1-a255-769731b0f29f" providerId="AD" clId="Web-{53E15583-C39E-42C8-AEB4-79CCE4417727}" dt="2023-01-10T16:43:44.911" v="18" actId="1076"/>
          <ac:spMkLst>
            <pc:docMk/>
            <pc:sldMk cId="1008070052" sldId="295"/>
            <ac:spMk id="10" creationId="{A6776E7D-90E1-2800-592A-6D8F441FBD4E}"/>
          </ac:spMkLst>
        </pc:spChg>
      </pc:sldChg>
    </pc:docChg>
  </pc:docChgLst>
  <pc:docChgLst>
    <pc:chgData name="Shin Ee Lee" userId="S::s2132380@siswa365.um.edu.my::c7f585d6-b2c2-4ea1-a255-769731b0f29f" providerId="AD" clId="Web-{EF137147-B51B-42D5-99F1-CD235238226D}"/>
    <pc:docChg chg="modSld">
      <pc:chgData name="Shin Ee Lee" userId="S::s2132380@siswa365.um.edu.my::c7f585d6-b2c2-4ea1-a255-769731b0f29f" providerId="AD" clId="Web-{EF137147-B51B-42D5-99F1-CD235238226D}" dt="2023-01-10T16:48:10.709" v="65" actId="1076"/>
      <pc:docMkLst>
        <pc:docMk/>
      </pc:docMkLst>
      <pc:sldChg chg="addSp delSp modSp">
        <pc:chgData name="Shin Ee Lee" userId="S::s2132380@siswa365.um.edu.my::c7f585d6-b2c2-4ea1-a255-769731b0f29f" providerId="AD" clId="Web-{EF137147-B51B-42D5-99F1-CD235238226D}" dt="2023-01-10T16:48:10.709" v="65" actId="1076"/>
        <pc:sldMkLst>
          <pc:docMk/>
          <pc:sldMk cId="2557168743" sldId="291"/>
        </pc:sldMkLst>
        <pc:spChg chg="del mod">
          <ac:chgData name="Shin Ee Lee" userId="S::s2132380@siswa365.um.edu.my::c7f585d6-b2c2-4ea1-a255-769731b0f29f" providerId="AD" clId="Web-{EF137147-B51B-42D5-99F1-CD235238226D}" dt="2023-01-10T16:46:27.848" v="19"/>
          <ac:spMkLst>
            <pc:docMk/>
            <pc:sldMk cId="2557168743" sldId="291"/>
            <ac:spMk id="4" creationId="{5F9F57FD-8DC3-1DDF-6B1D-0FB6007D4B16}"/>
          </ac:spMkLst>
        </pc:spChg>
        <pc:spChg chg="del">
          <ac:chgData name="Shin Ee Lee" userId="S::s2132380@siswa365.um.edu.my::c7f585d6-b2c2-4ea1-a255-769731b0f29f" providerId="AD" clId="Web-{EF137147-B51B-42D5-99F1-CD235238226D}" dt="2023-01-10T16:46:22.222" v="16"/>
          <ac:spMkLst>
            <pc:docMk/>
            <pc:sldMk cId="2557168743" sldId="291"/>
            <ac:spMk id="6" creationId="{5E447D0B-BFE3-76FD-9D5E-37313CD26E9E}"/>
          </ac:spMkLst>
        </pc:spChg>
        <pc:spChg chg="del mod">
          <ac:chgData name="Shin Ee Lee" userId="S::s2132380@siswa365.um.edu.my::c7f585d6-b2c2-4ea1-a255-769731b0f29f" providerId="AD" clId="Web-{EF137147-B51B-42D5-99F1-CD235238226D}" dt="2023-01-10T16:46:29.238" v="20"/>
          <ac:spMkLst>
            <pc:docMk/>
            <pc:sldMk cId="2557168743" sldId="291"/>
            <ac:spMk id="8" creationId="{5A95AD7A-CD51-D88F-D0C6-00BAD9C87025}"/>
          </ac:spMkLst>
        </pc:spChg>
        <pc:spChg chg="mod">
          <ac:chgData name="Shin Ee Lee" userId="S::s2132380@siswa365.um.edu.my::c7f585d6-b2c2-4ea1-a255-769731b0f29f" providerId="AD" clId="Web-{EF137147-B51B-42D5-99F1-CD235238226D}" dt="2023-01-10T16:48:10.709" v="65" actId="1076"/>
          <ac:spMkLst>
            <pc:docMk/>
            <pc:sldMk cId="2557168743" sldId="291"/>
            <ac:spMk id="11" creationId="{9538E5BC-0910-1C0B-632D-BDC33499CB8B}"/>
          </ac:spMkLst>
        </pc:spChg>
        <pc:spChg chg="add del mod">
          <ac:chgData name="Shin Ee Lee" userId="S::s2132380@siswa365.um.edu.my::c7f585d6-b2c2-4ea1-a255-769731b0f29f" providerId="AD" clId="Web-{EF137147-B51B-42D5-99F1-CD235238226D}" dt="2023-01-10T16:45:53.941" v="2"/>
          <ac:spMkLst>
            <pc:docMk/>
            <pc:sldMk cId="2557168743" sldId="291"/>
            <ac:spMk id="12" creationId="{36D58BB1-E360-45CF-1674-968D435DD4B9}"/>
          </ac:spMkLst>
        </pc:spChg>
        <pc:spChg chg="add mod">
          <ac:chgData name="Shin Ee Lee" userId="S::s2132380@siswa365.um.edu.my::c7f585d6-b2c2-4ea1-a255-769731b0f29f" providerId="AD" clId="Web-{EF137147-B51B-42D5-99F1-CD235238226D}" dt="2023-01-10T16:47:12.802" v="51" actId="20577"/>
          <ac:spMkLst>
            <pc:docMk/>
            <pc:sldMk cId="2557168743" sldId="291"/>
            <ac:spMk id="14" creationId="{4A7A26DA-4919-0C2F-61EE-6B448CC077EF}"/>
          </ac:spMkLst>
        </pc:spChg>
        <pc:spChg chg="add del mod">
          <ac:chgData name="Shin Ee Lee" userId="S::s2132380@siswa365.um.edu.my::c7f585d6-b2c2-4ea1-a255-769731b0f29f" providerId="AD" clId="Web-{EF137147-B51B-42D5-99F1-CD235238226D}" dt="2023-01-10T16:47:30.036" v="56"/>
          <ac:spMkLst>
            <pc:docMk/>
            <pc:sldMk cId="2557168743" sldId="291"/>
            <ac:spMk id="15" creationId="{04E7C5E4-A9BA-199C-4029-DBDB743A202E}"/>
          </ac:spMkLst>
        </pc:spChg>
        <pc:spChg chg="add mod">
          <ac:chgData name="Shin Ee Lee" userId="S::s2132380@siswa365.um.edu.my::c7f585d6-b2c2-4ea1-a255-769731b0f29f" providerId="AD" clId="Web-{EF137147-B51B-42D5-99F1-CD235238226D}" dt="2023-01-10T16:47:37.911" v="58" actId="1076"/>
          <ac:spMkLst>
            <pc:docMk/>
            <pc:sldMk cId="2557168743" sldId="291"/>
            <ac:spMk id="17" creationId="{441BFBA8-57B1-FB1D-C16A-72B4CD1D7BF8}"/>
          </ac:spMkLst>
        </pc:spChg>
        <pc:picChg chg="del">
          <ac:chgData name="Shin Ee Lee" userId="S::s2132380@siswa365.um.edu.my::c7f585d6-b2c2-4ea1-a255-769731b0f29f" providerId="AD" clId="Web-{EF137147-B51B-42D5-99F1-CD235238226D}" dt="2023-01-10T16:46:09.425" v="9"/>
          <ac:picMkLst>
            <pc:docMk/>
            <pc:sldMk cId="2557168743" sldId="291"/>
            <ac:picMk id="3074" creationId="{1608936E-47B3-B381-A475-5297AD8F8C0F}"/>
          </ac:picMkLst>
        </pc:picChg>
        <pc:picChg chg="del">
          <ac:chgData name="Shin Ee Lee" userId="S::s2132380@siswa365.um.edu.my::c7f585d6-b2c2-4ea1-a255-769731b0f29f" providerId="AD" clId="Web-{EF137147-B51B-42D5-99F1-CD235238226D}" dt="2023-01-10T16:46:03.425" v="7"/>
          <ac:picMkLst>
            <pc:docMk/>
            <pc:sldMk cId="2557168743" sldId="291"/>
            <ac:picMk id="3076" creationId="{52F24746-89C3-B93F-E8F6-D4B3EB2FE85A}"/>
          </ac:picMkLst>
        </pc:picChg>
        <pc:picChg chg="del">
          <ac:chgData name="Shin Ee Lee" userId="S::s2132380@siswa365.um.edu.my::c7f585d6-b2c2-4ea1-a255-769731b0f29f" providerId="AD" clId="Web-{EF137147-B51B-42D5-99F1-CD235238226D}" dt="2023-01-10T16:46:01.753" v="4"/>
          <ac:picMkLst>
            <pc:docMk/>
            <pc:sldMk cId="2557168743" sldId="291"/>
            <ac:picMk id="3084" creationId="{35E2C40C-CEE5-810C-88E0-E11EB2CED4F3}"/>
          </ac:picMkLst>
        </pc:picChg>
      </pc:sldChg>
    </pc:docChg>
  </pc:docChgLst>
  <pc:docChgLst>
    <pc:chgData name="Khar Shin Yin" userId="a72b0513-e047-474f-8bb1-1499478e6c32" providerId="ADAL" clId="{6581CE41-9389-C049-9BDE-F1CF8E2A4145}"/>
    <pc:docChg chg="undo custSel modSld">
      <pc:chgData name="Khar Shin Yin" userId="a72b0513-e047-474f-8bb1-1499478e6c32" providerId="ADAL" clId="{6581CE41-9389-C049-9BDE-F1CF8E2A4145}" dt="2023-01-13T14:50:35.312" v="997" actId="20577"/>
      <pc:docMkLst>
        <pc:docMk/>
      </pc:docMkLst>
      <pc:sldChg chg="modSp mod">
        <pc:chgData name="Khar Shin Yin" userId="a72b0513-e047-474f-8bb1-1499478e6c32" providerId="ADAL" clId="{6581CE41-9389-C049-9BDE-F1CF8E2A4145}" dt="2023-01-13T14:40:11.660" v="829" actId="20577"/>
        <pc:sldMkLst>
          <pc:docMk/>
          <pc:sldMk cId="0" sldId="264"/>
        </pc:sldMkLst>
        <pc:spChg chg="mod">
          <ac:chgData name="Khar Shin Yin" userId="a72b0513-e047-474f-8bb1-1499478e6c32" providerId="ADAL" clId="{6581CE41-9389-C049-9BDE-F1CF8E2A4145}" dt="2023-01-13T14:36:38.847" v="640" actId="120"/>
          <ac:spMkLst>
            <pc:docMk/>
            <pc:sldMk cId="0" sldId="264"/>
            <ac:spMk id="10" creationId="{00000000-0000-0000-0000-000000000000}"/>
          </ac:spMkLst>
        </pc:spChg>
        <pc:spChg chg="mod">
          <ac:chgData name="Khar Shin Yin" userId="a72b0513-e047-474f-8bb1-1499478e6c32" providerId="ADAL" clId="{6581CE41-9389-C049-9BDE-F1CF8E2A4145}" dt="2023-01-13T14:40:11.660" v="829" actId="20577"/>
          <ac:spMkLst>
            <pc:docMk/>
            <pc:sldMk cId="0" sldId="264"/>
            <ac:spMk id="16" creationId="{4B3010BC-3921-ACF0-FC87-3004904DC370}"/>
          </ac:spMkLst>
        </pc:spChg>
      </pc:sldChg>
      <pc:sldChg chg="modSp mod">
        <pc:chgData name="Khar Shin Yin" userId="a72b0513-e047-474f-8bb1-1499478e6c32" providerId="ADAL" clId="{6581CE41-9389-C049-9BDE-F1CF8E2A4145}" dt="2023-01-13T14:45:02.045" v="908" actId="20577"/>
        <pc:sldMkLst>
          <pc:docMk/>
          <pc:sldMk cId="0" sldId="267"/>
        </pc:sldMkLst>
        <pc:spChg chg="mod">
          <ac:chgData name="Khar Shin Yin" userId="a72b0513-e047-474f-8bb1-1499478e6c32" providerId="ADAL" clId="{6581CE41-9389-C049-9BDE-F1CF8E2A4145}" dt="2023-01-13T14:45:02.045" v="908" actId="20577"/>
          <ac:spMkLst>
            <pc:docMk/>
            <pc:sldMk cId="0" sldId="267"/>
            <ac:spMk id="10" creationId="{00000000-0000-0000-0000-000000000000}"/>
          </ac:spMkLst>
        </pc:spChg>
      </pc:sldChg>
      <pc:sldChg chg="modSp mod">
        <pc:chgData name="Khar Shin Yin" userId="a72b0513-e047-474f-8bb1-1499478e6c32" providerId="ADAL" clId="{6581CE41-9389-C049-9BDE-F1CF8E2A4145}" dt="2023-01-13T14:25:44.274" v="136" actId="1076"/>
        <pc:sldMkLst>
          <pc:docMk/>
          <pc:sldMk cId="898140506" sldId="289"/>
        </pc:sldMkLst>
        <pc:spChg chg="mod">
          <ac:chgData name="Khar Shin Yin" userId="a72b0513-e047-474f-8bb1-1499478e6c32" providerId="ADAL" clId="{6581CE41-9389-C049-9BDE-F1CF8E2A4145}" dt="2023-01-13T14:24:32.697" v="122" actId="20577"/>
          <ac:spMkLst>
            <pc:docMk/>
            <pc:sldMk cId="898140506" sldId="289"/>
            <ac:spMk id="10" creationId="{A6776E7D-90E1-2800-592A-6D8F441FBD4E}"/>
          </ac:spMkLst>
        </pc:spChg>
        <pc:spChg chg="mod">
          <ac:chgData name="Khar Shin Yin" userId="a72b0513-e047-474f-8bb1-1499478e6c32" providerId="ADAL" clId="{6581CE41-9389-C049-9BDE-F1CF8E2A4145}" dt="2023-01-13T14:25:44.274" v="136" actId="1076"/>
          <ac:spMkLst>
            <pc:docMk/>
            <pc:sldMk cId="898140506" sldId="289"/>
            <ac:spMk id="11" creationId="{9538E5BC-0910-1C0B-632D-BDC33499CB8B}"/>
          </ac:spMkLst>
        </pc:spChg>
        <pc:picChg chg="mod">
          <ac:chgData name="Khar Shin Yin" userId="a72b0513-e047-474f-8bb1-1499478e6c32" providerId="ADAL" clId="{6581CE41-9389-C049-9BDE-F1CF8E2A4145}" dt="2023-01-13T14:25:42.507" v="135" actId="1076"/>
          <ac:picMkLst>
            <pc:docMk/>
            <pc:sldMk cId="898140506" sldId="289"/>
            <ac:picMk id="1026" creationId="{DAB67A76-AF16-A535-C7E2-5D1823CF76D1}"/>
          </ac:picMkLst>
        </pc:picChg>
        <pc:picChg chg="mod">
          <ac:chgData name="Khar Shin Yin" userId="a72b0513-e047-474f-8bb1-1499478e6c32" providerId="ADAL" clId="{6581CE41-9389-C049-9BDE-F1CF8E2A4145}" dt="2023-01-13T14:25:41.139" v="134" actId="1076"/>
          <ac:picMkLst>
            <pc:docMk/>
            <pc:sldMk cId="898140506" sldId="289"/>
            <ac:picMk id="1028" creationId="{9960A852-17E6-A504-634E-6011112A66C0}"/>
          </ac:picMkLst>
        </pc:picChg>
      </pc:sldChg>
      <pc:sldChg chg="modSp mod">
        <pc:chgData name="Khar Shin Yin" userId="a72b0513-e047-474f-8bb1-1499478e6c32" providerId="ADAL" clId="{6581CE41-9389-C049-9BDE-F1CF8E2A4145}" dt="2023-01-13T14:44:16.251" v="883" actId="1076"/>
        <pc:sldMkLst>
          <pc:docMk/>
          <pc:sldMk cId="2989955713" sldId="290"/>
        </pc:sldMkLst>
        <pc:spChg chg="mod">
          <ac:chgData name="Khar Shin Yin" userId="a72b0513-e047-474f-8bb1-1499478e6c32" providerId="ADAL" clId="{6581CE41-9389-C049-9BDE-F1CF8E2A4145}" dt="2023-01-13T14:44:16.251" v="883" actId="1076"/>
          <ac:spMkLst>
            <pc:docMk/>
            <pc:sldMk cId="2989955713" sldId="290"/>
            <ac:spMk id="10" creationId="{A6776E7D-90E1-2800-592A-6D8F441FBD4E}"/>
          </ac:spMkLst>
        </pc:spChg>
        <pc:picChg chg="mod">
          <ac:chgData name="Khar Shin Yin" userId="a72b0513-e047-474f-8bb1-1499478e6c32" providerId="ADAL" clId="{6581CE41-9389-C049-9BDE-F1CF8E2A4145}" dt="2023-01-13T14:25:14.873" v="128" actId="1076"/>
          <ac:picMkLst>
            <pc:docMk/>
            <pc:sldMk cId="2989955713" sldId="290"/>
            <ac:picMk id="2050" creationId="{5BC92C5D-2E0F-DB41-D153-FE470C803671}"/>
          </ac:picMkLst>
        </pc:picChg>
      </pc:sldChg>
      <pc:sldChg chg="addSp delSp modSp mod">
        <pc:chgData name="Khar Shin Yin" userId="a72b0513-e047-474f-8bb1-1499478e6c32" providerId="ADAL" clId="{6581CE41-9389-C049-9BDE-F1CF8E2A4145}" dt="2023-01-13T14:44:28.647" v="892" actId="20577"/>
        <pc:sldMkLst>
          <pc:docMk/>
          <pc:sldMk cId="2557168743" sldId="291"/>
        </pc:sldMkLst>
        <pc:spChg chg="add mod">
          <ac:chgData name="Khar Shin Yin" userId="a72b0513-e047-474f-8bb1-1499478e6c32" providerId="ADAL" clId="{6581CE41-9389-C049-9BDE-F1CF8E2A4145}" dt="2023-01-13T14:30:50.732" v="399" actId="20577"/>
          <ac:spMkLst>
            <pc:docMk/>
            <pc:sldMk cId="2557168743" sldId="291"/>
            <ac:spMk id="3" creationId="{BF3610DF-8820-BE3E-DD60-7624ECC3F7D5}"/>
          </ac:spMkLst>
        </pc:spChg>
        <pc:spChg chg="del mod">
          <ac:chgData name="Khar Shin Yin" userId="a72b0513-e047-474f-8bb1-1499478e6c32" providerId="ADAL" clId="{6581CE41-9389-C049-9BDE-F1CF8E2A4145}" dt="2023-01-13T14:30:53.143" v="400" actId="478"/>
          <ac:spMkLst>
            <pc:docMk/>
            <pc:sldMk cId="2557168743" sldId="291"/>
            <ac:spMk id="11" creationId="{9538E5BC-0910-1C0B-632D-BDC33499CB8B}"/>
          </ac:spMkLst>
        </pc:spChg>
        <pc:spChg chg="mod">
          <ac:chgData name="Khar Shin Yin" userId="a72b0513-e047-474f-8bb1-1499478e6c32" providerId="ADAL" clId="{6581CE41-9389-C049-9BDE-F1CF8E2A4145}" dt="2023-01-13T14:44:28.647" v="892" actId="20577"/>
          <ac:spMkLst>
            <pc:docMk/>
            <pc:sldMk cId="2557168743" sldId="291"/>
            <ac:spMk id="14" creationId="{4A7A26DA-4919-0C2F-61EE-6B448CC077EF}"/>
          </ac:spMkLst>
        </pc:spChg>
        <pc:spChg chg="mod">
          <ac:chgData name="Khar Shin Yin" userId="a72b0513-e047-474f-8bb1-1499478e6c32" providerId="ADAL" clId="{6581CE41-9389-C049-9BDE-F1CF8E2A4145}" dt="2023-01-13T14:29:30.058" v="236" actId="1076"/>
          <ac:spMkLst>
            <pc:docMk/>
            <pc:sldMk cId="2557168743" sldId="291"/>
            <ac:spMk id="17" creationId="{441BFBA8-57B1-FB1D-C16A-72B4CD1D7BF8}"/>
          </ac:spMkLst>
        </pc:spChg>
        <pc:picChg chg="add del mod">
          <ac:chgData name="Khar Shin Yin" userId="a72b0513-e047-474f-8bb1-1499478e6c32" providerId="ADAL" clId="{6581CE41-9389-C049-9BDE-F1CF8E2A4145}" dt="2023-01-13T14:29:24.614" v="235" actId="478"/>
          <ac:picMkLst>
            <pc:docMk/>
            <pc:sldMk cId="2557168743" sldId="291"/>
            <ac:picMk id="2" creationId="{C66FE4FA-7DB8-7AAD-0A47-65B639A4E7F4}"/>
          </ac:picMkLst>
        </pc:picChg>
      </pc:sldChg>
      <pc:sldChg chg="addSp delSp modSp mod">
        <pc:chgData name="Khar Shin Yin" userId="a72b0513-e047-474f-8bb1-1499478e6c32" providerId="ADAL" clId="{6581CE41-9389-C049-9BDE-F1CF8E2A4145}" dt="2023-01-13T14:44:40.952" v="895" actId="1076"/>
        <pc:sldMkLst>
          <pc:docMk/>
          <pc:sldMk cId="832541077" sldId="292"/>
        </pc:sldMkLst>
        <pc:spChg chg="add mod">
          <ac:chgData name="Khar Shin Yin" userId="a72b0513-e047-474f-8bb1-1499478e6c32" providerId="ADAL" clId="{6581CE41-9389-C049-9BDE-F1CF8E2A4145}" dt="2023-01-13T14:44:36.379" v="894"/>
          <ac:spMkLst>
            <pc:docMk/>
            <pc:sldMk cId="832541077" sldId="292"/>
            <ac:spMk id="2" creationId="{FDB43227-04A1-818C-3AD4-AE0107BF204C}"/>
          </ac:spMkLst>
        </pc:spChg>
        <pc:spChg chg="mod">
          <ac:chgData name="Khar Shin Yin" userId="a72b0513-e047-474f-8bb1-1499478e6c32" providerId="ADAL" clId="{6581CE41-9389-C049-9BDE-F1CF8E2A4145}" dt="2023-01-13T14:44:40.952" v="895" actId="1076"/>
          <ac:spMkLst>
            <pc:docMk/>
            <pc:sldMk cId="832541077" sldId="292"/>
            <ac:spMk id="4" creationId="{12A02282-0885-EBD5-D180-64BE24A8438A}"/>
          </ac:spMkLst>
        </pc:spChg>
        <pc:spChg chg="del mod">
          <ac:chgData name="Khar Shin Yin" userId="a72b0513-e047-474f-8bb1-1499478e6c32" providerId="ADAL" clId="{6581CE41-9389-C049-9BDE-F1CF8E2A4145}" dt="2023-01-13T14:44:35.983" v="893" actId="478"/>
          <ac:spMkLst>
            <pc:docMk/>
            <pc:sldMk cId="832541077" sldId="292"/>
            <ac:spMk id="5" creationId="{B42BFD3C-0306-593B-DE0B-C696BCBB76E6}"/>
          </ac:spMkLst>
        </pc:spChg>
      </pc:sldChg>
      <pc:sldChg chg="modSp mod">
        <pc:chgData name="Khar Shin Yin" userId="a72b0513-e047-474f-8bb1-1499478e6c32" providerId="ADAL" clId="{6581CE41-9389-C049-9BDE-F1CF8E2A4145}" dt="2023-01-13T14:49:25.828" v="991" actId="20577"/>
        <pc:sldMkLst>
          <pc:docMk/>
          <pc:sldMk cId="1008070052" sldId="295"/>
        </pc:sldMkLst>
        <pc:spChg chg="mod">
          <ac:chgData name="Khar Shin Yin" userId="a72b0513-e047-474f-8bb1-1499478e6c32" providerId="ADAL" clId="{6581CE41-9389-C049-9BDE-F1CF8E2A4145}" dt="2023-01-13T14:49:25.828" v="991" actId="20577"/>
          <ac:spMkLst>
            <pc:docMk/>
            <pc:sldMk cId="1008070052" sldId="295"/>
            <ac:spMk id="10" creationId="{A6776E7D-90E1-2800-592A-6D8F441FBD4E}"/>
          </ac:spMkLst>
        </pc:spChg>
      </pc:sldChg>
      <pc:sldChg chg="modSp mod">
        <pc:chgData name="Khar Shin Yin" userId="a72b0513-e047-474f-8bb1-1499478e6c32" providerId="ADAL" clId="{6581CE41-9389-C049-9BDE-F1CF8E2A4145}" dt="2023-01-13T14:50:35.312" v="997" actId="20577"/>
        <pc:sldMkLst>
          <pc:docMk/>
          <pc:sldMk cId="765023805" sldId="296"/>
        </pc:sldMkLst>
        <pc:spChg chg="mod">
          <ac:chgData name="Khar Shin Yin" userId="a72b0513-e047-474f-8bb1-1499478e6c32" providerId="ADAL" clId="{6581CE41-9389-C049-9BDE-F1CF8E2A4145}" dt="2023-01-13T14:50:35.312" v="997" actId="20577"/>
          <ac:spMkLst>
            <pc:docMk/>
            <pc:sldMk cId="765023805" sldId="296"/>
            <ac:spMk id="5" creationId="{4310D3DC-092A-275B-ADF5-11BBC75B4DE3}"/>
          </ac:spMkLst>
        </pc:spChg>
        <pc:spChg chg="mod">
          <ac:chgData name="Khar Shin Yin" userId="a72b0513-e047-474f-8bb1-1499478e6c32" providerId="ADAL" clId="{6581CE41-9389-C049-9BDE-F1CF8E2A4145}" dt="2023-01-13T14:50:22.109" v="994" actId="20577"/>
          <ac:spMkLst>
            <pc:docMk/>
            <pc:sldMk cId="765023805" sldId="296"/>
            <ac:spMk id="11" creationId="{9538E5BC-0910-1C0B-632D-BDC33499CB8B}"/>
          </ac:spMkLst>
        </pc:spChg>
        <pc:graphicFrameChg chg="mod modGraphic">
          <ac:chgData name="Khar Shin Yin" userId="a72b0513-e047-474f-8bb1-1499478e6c32" providerId="ADAL" clId="{6581CE41-9389-C049-9BDE-F1CF8E2A4145}" dt="2023-01-13T14:42:02.371" v="880" actId="14734"/>
          <ac:graphicFrameMkLst>
            <pc:docMk/>
            <pc:sldMk cId="765023805" sldId="296"/>
            <ac:graphicFrameMk id="3" creationId="{2B43AC57-C28F-3281-3C1E-28BDB15AC2FE}"/>
          </ac:graphicFrameMkLst>
        </pc:graphicFrameChg>
        <pc:picChg chg="mod">
          <ac:chgData name="Khar Shin Yin" userId="a72b0513-e047-474f-8bb1-1499478e6c32" providerId="ADAL" clId="{6581CE41-9389-C049-9BDE-F1CF8E2A4145}" dt="2023-01-13T14:34:58.699" v="472" actId="1036"/>
          <ac:picMkLst>
            <pc:docMk/>
            <pc:sldMk cId="765023805" sldId="296"/>
            <ac:picMk id="8194" creationId="{472009D1-E32E-DEFE-0226-98E138FE8FD8}"/>
          </ac:picMkLst>
        </pc:picChg>
      </pc:sldChg>
      <pc:sldChg chg="modSp mod">
        <pc:chgData name="Khar Shin Yin" userId="a72b0513-e047-474f-8bb1-1499478e6c32" providerId="ADAL" clId="{6581CE41-9389-C049-9BDE-F1CF8E2A4145}" dt="2023-01-13T14:31:38.882" v="417" actId="20577"/>
        <pc:sldMkLst>
          <pc:docMk/>
          <pc:sldMk cId="530311982" sldId="297"/>
        </pc:sldMkLst>
        <pc:spChg chg="mod">
          <ac:chgData name="Khar Shin Yin" userId="a72b0513-e047-474f-8bb1-1499478e6c32" providerId="ADAL" clId="{6581CE41-9389-C049-9BDE-F1CF8E2A4145}" dt="2023-01-13T14:31:38.882" v="417" actId="20577"/>
          <ac:spMkLst>
            <pc:docMk/>
            <pc:sldMk cId="530311982" sldId="297"/>
            <ac:spMk id="63" creationId="{97244060-0E57-8414-18D3-463BBF29D77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rgbClr val="EDE2CF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6315CA-F27A-C74E-96AF-63E3CFEBC5A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381DDB4-793D-E54D-8F96-FB1E8F8B70C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10E6B0E3-3DA3-114B-9020-F0440A468CF6}" type="par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2745707-7127-FA45-B876-27D877018C04}" type="sibTrans" cxnId="{0CC466F2-1F68-CD4D-8982-7CC633AB28E1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49EA7BF-EA17-F241-A664-F4626EC23C80}">
      <dgm:prSet phldrT="[Text]" custT="1"/>
      <dgm:spPr>
        <a:solidFill>
          <a:srgbClr val="3D5BB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gm:t>
    </dgm:pt>
    <dgm:pt modelId="{9CCB4929-EF0C-5745-83E4-47D88D601D72}" type="par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2FB214-22F3-4245-9FD5-AFA7D8C2A325}" type="sibTrans" cxnId="{4592BD9B-A3F3-BC43-A8BC-56FDDF6AF903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E9B1E3-882D-AE42-B70C-75835EB9C06A}">
      <dgm:prSet phldrT="[Text]"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gm:t>
    </dgm:pt>
    <dgm:pt modelId="{B81984A5-82DD-1646-85FD-FFD2B9A44D9D}" type="par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43808C-C020-CD46-B1D0-9EAD2B4816B1}" type="sibTrans" cxnId="{30A9047B-6611-F84D-BD54-74127FE4952C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15F0220-408E-514D-9164-E82CC2D8D853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gm:t>
    </dgm:pt>
    <dgm:pt modelId="{4070BBAF-750D-D540-8712-E02CE2901A02}" type="par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37915A7-93B3-9E4E-BF6D-94322B8E97C4}" type="sibTrans" cxnId="{3DF4F9C7-FC2C-9E41-A6B8-93FAE3747AE0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B05C40-8B74-3C4C-BE74-06BF3DEB6828}">
      <dgm:prSet custT="1"/>
      <dgm:spPr>
        <a:solidFill>
          <a:schemeClr val="bg2"/>
        </a:solidFill>
      </dgm:spPr>
      <dgm:t>
        <a:bodyPr/>
        <a:lstStyle/>
        <a:p>
          <a:r>
            <a:rPr lang="en-GB" sz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gm:t>
    </dgm:pt>
    <dgm:pt modelId="{7CBA8297-E703-5341-85AD-E92C80F890CC}" type="par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CBEF1D-5F66-4346-8B29-E2E39F4E72E8}" type="sibTrans" cxnId="{AC41ED1E-F0D4-3149-90E7-834CF603D219}">
      <dgm:prSet/>
      <dgm:spPr/>
      <dgm:t>
        <a:bodyPr/>
        <a:lstStyle/>
        <a:p>
          <a:endParaRPr lang="en-GB" sz="12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86E08ED-12E4-EB4F-8061-2D4B330DAFD2}" type="pres">
      <dgm:prSet presAssocID="{BD6315CA-F27A-C74E-96AF-63E3CFEBC5AB}" presName="Name0" presStyleCnt="0">
        <dgm:presLayoutVars>
          <dgm:dir/>
          <dgm:animLvl val="lvl"/>
          <dgm:resizeHandles val="exact"/>
        </dgm:presLayoutVars>
      </dgm:prSet>
      <dgm:spPr/>
    </dgm:pt>
    <dgm:pt modelId="{5EABD460-4EB6-FF4B-9EEB-837DE232C4EA}" type="pres">
      <dgm:prSet presAssocID="{9381DDB4-793D-E54D-8F96-FB1E8F8B70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E2C1498-AEAC-6F49-8682-3DBE701D89C1}" type="pres">
      <dgm:prSet presAssocID="{12745707-7127-FA45-B876-27D877018C04}" presName="parTxOnlySpace" presStyleCnt="0"/>
      <dgm:spPr/>
    </dgm:pt>
    <dgm:pt modelId="{BE868778-E58D-5740-AA87-9F4AE1D472FD}" type="pres">
      <dgm:prSet presAssocID="{449EA7BF-EA17-F241-A664-F4626EC23C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7C454FD-A2BA-C347-98A0-7F6BC8EA8227}" type="pres">
      <dgm:prSet presAssocID="{172FB214-22F3-4245-9FD5-AFA7D8C2A325}" presName="parTxOnlySpace" presStyleCnt="0"/>
      <dgm:spPr/>
    </dgm:pt>
    <dgm:pt modelId="{875FB88E-18A8-8142-99FD-1FBE44C0F0D4}" type="pres">
      <dgm:prSet presAssocID="{AFE9B1E3-882D-AE42-B70C-75835EB9C06A}" presName="parTxOnly" presStyleLbl="node1" presStyleIdx="2" presStyleCnt="5" custLinFactNeighborX="-11133" custLinFactNeighborY="-1729">
        <dgm:presLayoutVars>
          <dgm:chMax val="0"/>
          <dgm:chPref val="0"/>
          <dgm:bulletEnabled val="1"/>
        </dgm:presLayoutVars>
      </dgm:prSet>
      <dgm:spPr/>
    </dgm:pt>
    <dgm:pt modelId="{4983B731-1E36-D843-9CE8-7944270B9AA8}" type="pres">
      <dgm:prSet presAssocID="{6643808C-C020-CD46-B1D0-9EAD2B4816B1}" presName="parTxOnlySpace" presStyleCnt="0"/>
      <dgm:spPr/>
    </dgm:pt>
    <dgm:pt modelId="{194B2278-7F18-C04B-9EDB-9A4E0F6B4128}" type="pres">
      <dgm:prSet presAssocID="{415F0220-408E-514D-9164-E82CC2D8D8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9C8A7C-4F70-1048-86B3-6574080C4528}" type="pres">
      <dgm:prSet presAssocID="{C37915A7-93B3-9E4E-BF6D-94322B8E97C4}" presName="parTxOnlySpace" presStyleCnt="0"/>
      <dgm:spPr/>
    </dgm:pt>
    <dgm:pt modelId="{6DCE9A67-C508-D846-A3B4-4C84709AB46D}" type="pres">
      <dgm:prSet presAssocID="{E5B05C40-8B74-3C4C-BE74-06BF3DEB682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C41ED1E-F0D4-3149-90E7-834CF603D219}" srcId="{BD6315CA-F27A-C74E-96AF-63E3CFEBC5AB}" destId="{E5B05C40-8B74-3C4C-BE74-06BF3DEB6828}" srcOrd="4" destOrd="0" parTransId="{7CBA8297-E703-5341-85AD-E92C80F890CC}" sibTransId="{45CBEF1D-5F66-4346-8B29-E2E39F4E72E8}"/>
    <dgm:cxn modelId="{9F7A242B-8442-FC4B-9885-68C4E61B5928}" type="presOf" srcId="{E5B05C40-8B74-3C4C-BE74-06BF3DEB6828}" destId="{6DCE9A67-C508-D846-A3B4-4C84709AB46D}" srcOrd="0" destOrd="0" presId="urn:microsoft.com/office/officeart/2005/8/layout/chevron1"/>
    <dgm:cxn modelId="{DE81F74C-5576-EB4C-8BBA-5C3D2108F70E}" type="presOf" srcId="{415F0220-408E-514D-9164-E82CC2D8D853}" destId="{194B2278-7F18-C04B-9EDB-9A4E0F6B4128}" srcOrd="0" destOrd="0" presId="urn:microsoft.com/office/officeart/2005/8/layout/chevron1"/>
    <dgm:cxn modelId="{A369CE74-04AB-7942-BE94-5D80148AE957}" type="presOf" srcId="{BD6315CA-F27A-C74E-96AF-63E3CFEBC5AB}" destId="{486E08ED-12E4-EB4F-8061-2D4B330DAFD2}" srcOrd="0" destOrd="0" presId="urn:microsoft.com/office/officeart/2005/8/layout/chevron1"/>
    <dgm:cxn modelId="{30A9047B-6611-F84D-BD54-74127FE4952C}" srcId="{BD6315CA-F27A-C74E-96AF-63E3CFEBC5AB}" destId="{AFE9B1E3-882D-AE42-B70C-75835EB9C06A}" srcOrd="2" destOrd="0" parTransId="{B81984A5-82DD-1646-85FD-FFD2B9A44D9D}" sibTransId="{6643808C-C020-CD46-B1D0-9EAD2B4816B1}"/>
    <dgm:cxn modelId="{6323AE98-57E7-1944-8F01-9B52032EF8F6}" type="presOf" srcId="{449EA7BF-EA17-F241-A664-F4626EC23C80}" destId="{BE868778-E58D-5740-AA87-9F4AE1D472FD}" srcOrd="0" destOrd="0" presId="urn:microsoft.com/office/officeart/2005/8/layout/chevron1"/>
    <dgm:cxn modelId="{4592BD9B-A3F3-BC43-A8BC-56FDDF6AF903}" srcId="{BD6315CA-F27A-C74E-96AF-63E3CFEBC5AB}" destId="{449EA7BF-EA17-F241-A664-F4626EC23C80}" srcOrd="1" destOrd="0" parTransId="{9CCB4929-EF0C-5745-83E4-47D88D601D72}" sibTransId="{172FB214-22F3-4245-9FD5-AFA7D8C2A325}"/>
    <dgm:cxn modelId="{603825B3-22ED-1348-B0C6-919011EB0A3D}" type="presOf" srcId="{9381DDB4-793D-E54D-8F96-FB1E8F8B70CA}" destId="{5EABD460-4EB6-FF4B-9EEB-837DE232C4EA}" srcOrd="0" destOrd="0" presId="urn:microsoft.com/office/officeart/2005/8/layout/chevron1"/>
    <dgm:cxn modelId="{3DF4F9C7-FC2C-9E41-A6B8-93FAE3747AE0}" srcId="{BD6315CA-F27A-C74E-96AF-63E3CFEBC5AB}" destId="{415F0220-408E-514D-9164-E82CC2D8D853}" srcOrd="3" destOrd="0" parTransId="{4070BBAF-750D-D540-8712-E02CE2901A02}" sibTransId="{C37915A7-93B3-9E4E-BF6D-94322B8E97C4}"/>
    <dgm:cxn modelId="{D2C7C5D3-C612-6B42-9A7A-5B5699DCAD09}" type="presOf" srcId="{AFE9B1E3-882D-AE42-B70C-75835EB9C06A}" destId="{875FB88E-18A8-8142-99FD-1FBE44C0F0D4}" srcOrd="0" destOrd="0" presId="urn:microsoft.com/office/officeart/2005/8/layout/chevron1"/>
    <dgm:cxn modelId="{0CC466F2-1F68-CD4D-8982-7CC633AB28E1}" srcId="{BD6315CA-F27A-C74E-96AF-63E3CFEBC5AB}" destId="{9381DDB4-793D-E54D-8F96-FB1E8F8B70CA}" srcOrd="0" destOrd="0" parTransId="{10E6B0E3-3DA3-114B-9020-F0440A468CF6}" sibTransId="{12745707-7127-FA45-B876-27D877018C04}"/>
    <dgm:cxn modelId="{BCF892B1-B3FC-2145-8E9F-7327119DD565}" type="presParOf" srcId="{486E08ED-12E4-EB4F-8061-2D4B330DAFD2}" destId="{5EABD460-4EB6-FF4B-9EEB-837DE232C4EA}" srcOrd="0" destOrd="0" presId="urn:microsoft.com/office/officeart/2005/8/layout/chevron1"/>
    <dgm:cxn modelId="{B3F29EDC-B281-D946-816B-44E67F4944E7}" type="presParOf" srcId="{486E08ED-12E4-EB4F-8061-2D4B330DAFD2}" destId="{7E2C1498-AEAC-6F49-8682-3DBE701D89C1}" srcOrd="1" destOrd="0" presId="urn:microsoft.com/office/officeart/2005/8/layout/chevron1"/>
    <dgm:cxn modelId="{98E0C47B-C000-444D-A818-E002BDC8D9AB}" type="presParOf" srcId="{486E08ED-12E4-EB4F-8061-2D4B330DAFD2}" destId="{BE868778-E58D-5740-AA87-9F4AE1D472FD}" srcOrd="2" destOrd="0" presId="urn:microsoft.com/office/officeart/2005/8/layout/chevron1"/>
    <dgm:cxn modelId="{9A9F0EBD-6351-D542-A308-453F1A6F1EF1}" type="presParOf" srcId="{486E08ED-12E4-EB4F-8061-2D4B330DAFD2}" destId="{87C454FD-A2BA-C347-98A0-7F6BC8EA8227}" srcOrd="3" destOrd="0" presId="urn:microsoft.com/office/officeart/2005/8/layout/chevron1"/>
    <dgm:cxn modelId="{8D24163A-E220-184F-860F-DBE3CD1AC978}" type="presParOf" srcId="{486E08ED-12E4-EB4F-8061-2D4B330DAFD2}" destId="{875FB88E-18A8-8142-99FD-1FBE44C0F0D4}" srcOrd="4" destOrd="0" presId="urn:microsoft.com/office/officeart/2005/8/layout/chevron1"/>
    <dgm:cxn modelId="{92474295-244D-9445-9207-83532FEB5EA3}" type="presParOf" srcId="{486E08ED-12E4-EB4F-8061-2D4B330DAFD2}" destId="{4983B731-1E36-D843-9CE8-7944270B9AA8}" srcOrd="5" destOrd="0" presId="urn:microsoft.com/office/officeart/2005/8/layout/chevron1"/>
    <dgm:cxn modelId="{B3D58793-BD1F-1042-B1B2-E86D936C2576}" type="presParOf" srcId="{486E08ED-12E4-EB4F-8061-2D4B330DAFD2}" destId="{194B2278-7F18-C04B-9EDB-9A4E0F6B4128}" srcOrd="6" destOrd="0" presId="urn:microsoft.com/office/officeart/2005/8/layout/chevron1"/>
    <dgm:cxn modelId="{3621F3FC-FD1A-DA44-8D39-F8A2897B1C1A}" type="presParOf" srcId="{486E08ED-12E4-EB4F-8061-2D4B330DAFD2}" destId="{309C8A7C-4F70-1048-86B3-6574080C4528}" srcOrd="7" destOrd="0" presId="urn:microsoft.com/office/officeart/2005/8/layout/chevron1"/>
    <dgm:cxn modelId="{C6DEAE05-E67E-3A4A-A783-3816DA3B2664}" type="presParOf" srcId="{486E08ED-12E4-EB4F-8061-2D4B330DAFD2}" destId="{6DCE9A67-C508-D846-A3B4-4C84709AB46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rgbClr val="EDE2C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D460-4EB6-FF4B-9EEB-837DE232C4EA}">
      <dsp:nvSpPr>
        <dsp:cNvPr id="0" name=""/>
        <dsp:cNvSpPr/>
      </dsp:nvSpPr>
      <dsp:spPr>
        <a:xfrm>
          <a:off x="1283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229771" y="308833"/>
        <a:ext cx="685465" cy="456976"/>
      </dsp:txXfrm>
    </dsp:sp>
    <dsp:sp modelId="{BE868778-E58D-5740-AA87-9F4AE1D472FD}">
      <dsp:nvSpPr>
        <dsp:cNvPr id="0" name=""/>
        <dsp:cNvSpPr/>
      </dsp:nvSpPr>
      <dsp:spPr>
        <a:xfrm>
          <a:off x="1029481" y="308833"/>
          <a:ext cx="1142441" cy="456976"/>
        </a:xfrm>
        <a:prstGeom prst="chevron">
          <a:avLst/>
        </a:prstGeom>
        <a:solidFill>
          <a:srgbClr val="3D5B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Explore</a:t>
          </a:r>
        </a:p>
      </dsp:txBody>
      <dsp:txXfrm>
        <a:off x="1257969" y="308833"/>
        <a:ext cx="685465" cy="456976"/>
      </dsp:txXfrm>
    </dsp:sp>
    <dsp:sp modelId="{875FB88E-18A8-8142-99FD-1FBE44C0F0D4}">
      <dsp:nvSpPr>
        <dsp:cNvPr id="0" name=""/>
        <dsp:cNvSpPr/>
      </dsp:nvSpPr>
      <dsp:spPr>
        <a:xfrm>
          <a:off x="2044960" y="300932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Modify</a:t>
          </a:r>
        </a:p>
      </dsp:txBody>
      <dsp:txXfrm>
        <a:off x="2273448" y="300932"/>
        <a:ext cx="685465" cy="456976"/>
      </dsp:txXfrm>
    </dsp:sp>
    <dsp:sp modelId="{194B2278-7F18-C04B-9EDB-9A4E0F6B4128}">
      <dsp:nvSpPr>
        <dsp:cNvPr id="0" name=""/>
        <dsp:cNvSpPr/>
      </dsp:nvSpPr>
      <dsp:spPr>
        <a:xfrm>
          <a:off x="3085876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Model</a:t>
          </a:r>
        </a:p>
      </dsp:txBody>
      <dsp:txXfrm>
        <a:off x="3314364" y="308833"/>
        <a:ext cx="685465" cy="456976"/>
      </dsp:txXfrm>
    </dsp:sp>
    <dsp:sp modelId="{6DCE9A67-C508-D846-A3B4-4C84709AB46D}">
      <dsp:nvSpPr>
        <dsp:cNvPr id="0" name=""/>
        <dsp:cNvSpPr/>
      </dsp:nvSpPr>
      <dsp:spPr>
        <a:xfrm>
          <a:off x="4114074" y="308833"/>
          <a:ext cx="1142441" cy="456976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Roboto" panose="02000000000000000000" pitchFamily="2" charset="0"/>
              <a:ea typeface="Roboto" panose="02000000000000000000" pitchFamily="2" charset="0"/>
            </a:rPr>
            <a:t>Assess</a:t>
          </a:r>
        </a:p>
      </dsp:txBody>
      <dsp:txXfrm>
        <a:off x="4342562" y="308833"/>
        <a:ext cx="685465" cy="456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135A1-6EBF-4421-8F2A-C50460EEF453}" type="datetimeFigureOut">
              <a:t>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2AE25-04C5-497A-A1A6-5839176488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2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Upon closer inspection, males are more likely to join the campaign compared to female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Most participants from Klang Valley (a lot of people in KL/Selangor identify themselves as Klang Valley)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Same median age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Same median tenure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2AE25-04C5-497A-A1A6-58391764885D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6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Kation's</a:t>
            </a:r>
            <a:r>
              <a:rPr lang="en-US">
                <a:cs typeface="Calibri"/>
              </a:rPr>
              <a:t> campaign appeals a lot to the customers in Terengganu and Kelantan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2AE25-04C5-497A-A1A6-58391764885D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1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2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2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image" Target="../media/image20.sv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2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4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4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4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4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48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49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51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91621" y="2115124"/>
            <a:ext cx="4904757" cy="370086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070391"/>
            <a:ext cx="1189812" cy="1187909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6069488" y="1028700"/>
            <a:ext cx="1189812" cy="1187909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2760" y="1108683"/>
            <a:ext cx="582814" cy="68201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18487" y="1671049"/>
            <a:ext cx="432080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spc="84">
                <a:solidFill>
                  <a:srgbClr val="000000"/>
                </a:solidFill>
                <a:latin typeface="Roboto"/>
              </a:rPr>
              <a:t>WQD 7005 DATA MINING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18487" y="1304594"/>
            <a:ext cx="2374163" cy="35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99"/>
              </a:lnSpc>
            </a:pPr>
            <a:r>
              <a:rPr lang="en-US" sz="2799" spc="279">
                <a:solidFill>
                  <a:srgbClr val="000000"/>
                </a:solidFill>
                <a:latin typeface="Montserrat Extra-Bold"/>
              </a:rPr>
              <a:t>KATION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450725-6FEA-C33A-509F-5F2F481B52FE}"/>
              </a:ext>
            </a:extLst>
          </p:cNvPr>
          <p:cNvSpPr txBox="1"/>
          <p:nvPr/>
        </p:nvSpPr>
        <p:spPr>
          <a:xfrm>
            <a:off x="934686" y="9239190"/>
            <a:ext cx="16667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KHAR SHIN YIN	(S2145827)    LEE SHIN EE (S2132380)    OOI SHI YUAN (17088226)    SIM LIN ZHENG (S2102170)    YU YUEN HERN (S2121801)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12C8368-8B33-ACA5-20F4-5DE359F0EC6D}"/>
              </a:ext>
            </a:extLst>
          </p:cNvPr>
          <p:cNvSpPr txBox="1"/>
          <p:nvPr/>
        </p:nvSpPr>
        <p:spPr>
          <a:xfrm>
            <a:off x="1162049" y="6283466"/>
            <a:ext cx="159639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 spc="279">
                <a:solidFill>
                  <a:srgbClr val="000000"/>
                </a:solidFill>
                <a:latin typeface="Montserrat Extra-Bold"/>
              </a:rPr>
              <a:t>Evaluating Telco Campaign Performance </a:t>
            </a:r>
          </a:p>
          <a:p>
            <a:pPr algn="ctr"/>
            <a:r>
              <a:rPr lang="en-US" sz="5000" spc="279">
                <a:solidFill>
                  <a:srgbClr val="000000"/>
                </a:solidFill>
                <a:latin typeface="Montserrat Extra-Bold"/>
              </a:rPr>
              <a:t>And </a:t>
            </a:r>
          </a:p>
          <a:p>
            <a:pPr algn="ctr"/>
            <a:r>
              <a:rPr lang="en-US" sz="5000" spc="279">
                <a:solidFill>
                  <a:srgbClr val="000000"/>
                </a:solidFill>
                <a:latin typeface="Montserrat Extra-Bold"/>
              </a:rPr>
              <a:t>Predicting Campaign Offer Takers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6F3D7ED-4163-9719-7F36-0554FB61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5" y="2632928"/>
            <a:ext cx="15735305" cy="7356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E</a:t>
            </a:r>
            <a:r>
              <a:rPr lang="en-US" sz="7200">
                <a:latin typeface="Montserrat Extra-Bold"/>
              </a:rPr>
              <a:t>xplore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Univariate Analysis | Boxplot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78A8D9C-0EC5-80F5-A0B8-8C5C7275A962}"/>
              </a:ext>
            </a:extLst>
          </p:cNvPr>
          <p:cNvSpPr txBox="1">
            <a:spLocks/>
          </p:cNvSpPr>
          <p:nvPr/>
        </p:nvSpPr>
        <p:spPr>
          <a:xfrm>
            <a:off x="6622213" y="5075189"/>
            <a:ext cx="2682240" cy="548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Intentional data ‘-9999’ to remove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9A8E8-1375-BB74-47AF-01462B1F53D1}"/>
              </a:ext>
            </a:extLst>
          </p:cNvPr>
          <p:cNvSpPr/>
          <p:nvPr/>
        </p:nvSpPr>
        <p:spPr>
          <a:xfrm>
            <a:off x="11506200" y="5067300"/>
            <a:ext cx="5646420" cy="512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8C91AE-5CF1-F97F-7154-7C68AE370616}"/>
              </a:ext>
            </a:extLst>
          </p:cNvPr>
          <p:cNvSpPr txBox="1"/>
          <p:nvPr/>
        </p:nvSpPr>
        <p:spPr>
          <a:xfrm>
            <a:off x="11658600" y="5923481"/>
            <a:ext cx="5867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No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All right-skewed 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Outliers and noisy data detected</a:t>
            </a:r>
            <a:endParaRPr lang="en-US" sz="28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CE17FE-4B5D-0B80-718D-C772F84886F8}"/>
              </a:ext>
            </a:extLst>
          </p:cNvPr>
          <p:cNvSpPr/>
          <p:nvPr/>
        </p:nvSpPr>
        <p:spPr>
          <a:xfrm>
            <a:off x="2743200" y="3031501"/>
            <a:ext cx="3435446" cy="1426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60CC109-0BCC-88D6-0C64-056E1939CEEF}"/>
              </a:ext>
            </a:extLst>
          </p:cNvPr>
          <p:cNvSpPr/>
          <p:nvPr/>
        </p:nvSpPr>
        <p:spPr>
          <a:xfrm>
            <a:off x="5368348" y="5798985"/>
            <a:ext cx="838633" cy="8685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E4A68DA-0FB8-DA08-D429-ABD9595B8D6C}"/>
              </a:ext>
            </a:extLst>
          </p:cNvPr>
          <p:cNvSpPr/>
          <p:nvPr/>
        </p:nvSpPr>
        <p:spPr>
          <a:xfrm>
            <a:off x="10487215" y="3335140"/>
            <a:ext cx="984108" cy="9249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4A8B41-CFFA-F839-372C-9C6F2F1A99FC}"/>
              </a:ext>
            </a:extLst>
          </p:cNvPr>
          <p:cNvSpPr/>
          <p:nvPr/>
        </p:nvSpPr>
        <p:spPr>
          <a:xfrm>
            <a:off x="13761156" y="3229079"/>
            <a:ext cx="2850444" cy="1031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60C0963-30B7-5425-8639-26C06EB84104}"/>
              </a:ext>
            </a:extLst>
          </p:cNvPr>
          <p:cNvSpPr/>
          <p:nvPr/>
        </p:nvSpPr>
        <p:spPr>
          <a:xfrm>
            <a:off x="4724400" y="8345082"/>
            <a:ext cx="1704155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C890801-D74F-A626-CA6C-FB1A30AA3DDB}"/>
              </a:ext>
            </a:extLst>
          </p:cNvPr>
          <p:cNvSpPr/>
          <p:nvPr/>
        </p:nvSpPr>
        <p:spPr>
          <a:xfrm>
            <a:off x="11609458" y="6810033"/>
            <a:ext cx="421009" cy="401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11">
            <a:extLst>
              <a:ext uri="{FF2B5EF4-FFF2-40B4-BE49-F238E27FC236}">
                <a16:creationId xmlns:a16="http://schemas.microsoft.com/office/drawing/2014/main" id="{31FE5413-1CA2-4EB8-6CA2-1A89C0504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293685" y="7558917"/>
            <a:ext cx="519374" cy="47215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D023FF04-1F56-B291-569F-60FE07E0FD29}"/>
              </a:ext>
            </a:extLst>
          </p:cNvPr>
          <p:cNvSpPr/>
          <p:nvPr/>
        </p:nvSpPr>
        <p:spPr>
          <a:xfrm>
            <a:off x="6356553" y="5983759"/>
            <a:ext cx="525347" cy="498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2">
            <a:extLst>
              <a:ext uri="{FF2B5EF4-FFF2-40B4-BE49-F238E27FC236}">
                <a16:creationId xmlns:a16="http://schemas.microsoft.com/office/drawing/2014/main" id="{B2FFDF6D-8EC2-6D57-5C3B-D1C0051C7B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106887" y="2641893"/>
            <a:ext cx="519374" cy="472158"/>
          </a:xfrm>
          <a:prstGeom prst="rect">
            <a:avLst/>
          </a:prstGeom>
        </p:spPr>
      </p:pic>
      <p:pic>
        <p:nvPicPr>
          <p:cNvPr id="47" name="Picture 12">
            <a:extLst>
              <a:ext uri="{FF2B5EF4-FFF2-40B4-BE49-F238E27FC236}">
                <a16:creationId xmlns:a16="http://schemas.microsoft.com/office/drawing/2014/main" id="{41ED2E17-8972-5102-486F-C3A5028652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1560276" y="2632928"/>
            <a:ext cx="519374" cy="472158"/>
          </a:xfrm>
          <a:prstGeom prst="rect">
            <a:avLst/>
          </a:prstGeom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FD6E6994-4A09-3707-FED1-26A7033D4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6343388" y="5125777"/>
            <a:ext cx="519374" cy="472158"/>
          </a:xfrm>
          <a:prstGeom prst="rect">
            <a:avLst/>
          </a:prstGeom>
        </p:spPr>
      </p:pic>
      <p:pic>
        <p:nvPicPr>
          <p:cNvPr id="49" name="Picture 12">
            <a:extLst>
              <a:ext uri="{FF2B5EF4-FFF2-40B4-BE49-F238E27FC236}">
                <a16:creationId xmlns:a16="http://schemas.microsoft.com/office/drawing/2014/main" id="{8B9C761A-0570-D156-0033-BEA6C006D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6356553" y="2649557"/>
            <a:ext cx="519374" cy="472158"/>
          </a:xfrm>
          <a:prstGeom prst="rect">
            <a:avLst/>
          </a:prstGeom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33285345-058C-9CFA-790A-A067496C60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66292" y="7575850"/>
            <a:ext cx="519374" cy="472158"/>
          </a:xfrm>
          <a:prstGeom prst="rect">
            <a:avLst/>
          </a:prstGeom>
        </p:spPr>
      </p:pic>
      <p:pic>
        <p:nvPicPr>
          <p:cNvPr id="51" name="Picture 12">
            <a:extLst>
              <a:ext uri="{FF2B5EF4-FFF2-40B4-BE49-F238E27FC236}">
                <a16:creationId xmlns:a16="http://schemas.microsoft.com/office/drawing/2014/main" id="{2753497E-7E02-5C41-4E7F-B9C867F005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44713" y="5143500"/>
            <a:ext cx="519374" cy="4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3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E</a:t>
            </a:r>
            <a:r>
              <a:rPr lang="en-US" sz="7200">
                <a:latin typeface="Montserrat Extra-Bold"/>
              </a:rPr>
              <a:t>xplore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Univariate Analysis | Pie chart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9A8E8-1375-BB74-47AF-01462B1F53D1}"/>
              </a:ext>
            </a:extLst>
          </p:cNvPr>
          <p:cNvSpPr/>
          <p:nvPr/>
        </p:nvSpPr>
        <p:spPr>
          <a:xfrm>
            <a:off x="11506200" y="5067300"/>
            <a:ext cx="5646420" cy="5128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49A6B748-2105-FC0D-1543-6D23263707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450" b="1648"/>
          <a:stretch/>
        </p:blipFill>
        <p:spPr>
          <a:xfrm>
            <a:off x="1028695" y="2628900"/>
            <a:ext cx="7029358" cy="4859902"/>
          </a:xfrm>
          <a:prstGeom prst="rect">
            <a:avLst/>
          </a:prstGeom>
        </p:spPr>
      </p:pic>
      <p:pic>
        <p:nvPicPr>
          <p:cNvPr id="3" name="Picture 2" descr="Chart, pie chart, bubble chart&#10;&#10;Description automatically generated">
            <a:extLst>
              <a:ext uri="{FF2B5EF4-FFF2-40B4-BE49-F238E27FC236}">
                <a16:creationId xmlns:a16="http://schemas.microsoft.com/office/drawing/2014/main" id="{AC70EA13-4259-FB9B-E423-A4B651E943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"/>
          <a:stretch/>
        </p:blipFill>
        <p:spPr>
          <a:xfrm>
            <a:off x="9040924" y="893395"/>
            <a:ext cx="8018683" cy="5550054"/>
          </a:xfrm>
          <a:prstGeom prst="rect">
            <a:avLst/>
          </a:prstGeom>
        </p:spPr>
      </p:pic>
      <p:pic>
        <p:nvPicPr>
          <p:cNvPr id="4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54D4E9-1532-331A-15B1-634FC25AE3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9"/>
          <a:stretch/>
        </p:blipFill>
        <p:spPr>
          <a:xfrm>
            <a:off x="9040924" y="6403077"/>
            <a:ext cx="8018683" cy="3795146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8537698B-1A8D-704E-81F5-54AFEB1940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738426" y="6565911"/>
            <a:ext cx="519374" cy="472158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1380A1CA-3580-1E82-C599-A8C6D54A83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800000">
            <a:off x="13335000" y="8811209"/>
            <a:ext cx="519374" cy="47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C00136-7619-18D3-3DA1-5A6F54A26169}"/>
              </a:ext>
            </a:extLst>
          </p:cNvPr>
          <p:cNvSpPr txBox="1"/>
          <p:nvPr/>
        </p:nvSpPr>
        <p:spPr>
          <a:xfrm>
            <a:off x="4613617" y="7038069"/>
            <a:ext cx="3050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>
                <a:solidFill>
                  <a:srgbClr val="000000"/>
                </a:solidFill>
                <a:latin typeface="Roboto"/>
              </a:rPr>
              <a:t>Nominal variables</a:t>
            </a:r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9504C-2DE6-941F-8EA3-D961EFDB1B43}"/>
              </a:ext>
            </a:extLst>
          </p:cNvPr>
          <p:cNvSpPr txBox="1"/>
          <p:nvPr/>
        </p:nvSpPr>
        <p:spPr>
          <a:xfrm>
            <a:off x="13199140" y="9242995"/>
            <a:ext cx="45934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>
                <a:solidFill>
                  <a:srgbClr val="000000"/>
                </a:solidFill>
                <a:latin typeface="Roboto"/>
              </a:rPr>
              <a:t>Many missing values</a:t>
            </a:r>
          </a:p>
          <a:p>
            <a:r>
              <a:rPr lang="en-US" sz="2800" spc="10">
                <a:solidFill>
                  <a:srgbClr val="000000"/>
                </a:solidFill>
                <a:latin typeface="Roboto"/>
              </a:rPr>
              <a:t>Wrongly tagged as nominal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0028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PowerPoint&#10;&#10;Description automatically generated with medium confidence">
            <a:extLst>
              <a:ext uri="{FF2B5EF4-FFF2-40B4-BE49-F238E27FC236}">
                <a16:creationId xmlns:a16="http://schemas.microsoft.com/office/drawing/2014/main" id="{89162238-FCB6-F0B8-4838-AB8CFE2A4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1457" b="2884"/>
          <a:stretch/>
        </p:blipFill>
        <p:spPr>
          <a:xfrm>
            <a:off x="1028694" y="2628900"/>
            <a:ext cx="15620131" cy="5738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E</a:t>
            </a:r>
            <a:r>
              <a:rPr lang="en-US" sz="7200">
                <a:latin typeface="Montserrat Extra-Bold"/>
              </a:rPr>
              <a:t>xplore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Univariate Analysis | Bar Chart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8537698B-1A8D-704E-81F5-54AFEB1940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66800" y="4976142"/>
            <a:ext cx="519374" cy="472158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C73EC4D1-009A-8639-11C5-A5D04EAA94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248400" y="4976142"/>
            <a:ext cx="519374" cy="47215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E8DAC03-D798-3420-5762-CE5C91055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248400" y="7886700"/>
            <a:ext cx="519374" cy="472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D63A1F-122A-9FF3-C7BC-04ACA314D7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694" y="8493944"/>
            <a:ext cx="519374" cy="472158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61BAE8D7-2E7F-5F89-CD5A-1DA649165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1510103" y="8493173"/>
            <a:ext cx="519374" cy="472158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880260D-5670-27E5-072D-EF008740BA94}"/>
              </a:ext>
            </a:extLst>
          </p:cNvPr>
          <p:cNvSpPr txBox="1">
            <a:spLocks/>
          </p:cNvSpPr>
          <p:nvPr/>
        </p:nvSpPr>
        <p:spPr>
          <a:xfrm>
            <a:off x="1586174" y="8445419"/>
            <a:ext cx="4052626" cy="45762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Inconsistent value:</a:t>
            </a:r>
          </a:p>
          <a:p>
            <a:pPr marL="0" indent="0">
              <a:buFont typeface="Arial" pitchFamily="34" charset="0"/>
              <a:buNone/>
            </a:pP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‘?’ and ‘unspecified’ is same</a:t>
            </a:r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B9DC7A95-713D-7FDB-D8C6-29E111E0AE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510103" y="4955971"/>
            <a:ext cx="519374" cy="47215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8EE746D-1045-56CA-FC17-4EA9FCAF2E2A}"/>
              </a:ext>
            </a:extLst>
          </p:cNvPr>
          <p:cNvSpPr/>
          <p:nvPr/>
        </p:nvSpPr>
        <p:spPr>
          <a:xfrm>
            <a:off x="1680651" y="7419728"/>
            <a:ext cx="984108" cy="9249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6651D7-638B-1648-DDDB-E4D665322A7C}"/>
              </a:ext>
            </a:extLst>
          </p:cNvPr>
          <p:cNvSpPr/>
          <p:nvPr/>
        </p:nvSpPr>
        <p:spPr>
          <a:xfrm>
            <a:off x="5105400" y="7457813"/>
            <a:ext cx="984108" cy="9249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8535BC6A-9CC6-D7F2-F58A-4A62209D14F2}"/>
              </a:ext>
            </a:extLst>
          </p:cNvPr>
          <p:cNvSpPr txBox="1">
            <a:spLocks/>
          </p:cNvSpPr>
          <p:nvPr/>
        </p:nvSpPr>
        <p:spPr>
          <a:xfrm>
            <a:off x="12137842" y="8445419"/>
            <a:ext cx="4563984" cy="45762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Inconsistent value: </a:t>
            </a:r>
          </a:p>
          <a:p>
            <a:pPr marL="0" indent="0">
              <a:buFont typeface="Arial" pitchFamily="34" charset="0"/>
              <a:buNone/>
            </a:pP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more than 13 states</a:t>
            </a:r>
          </a:p>
        </p:txBody>
      </p:sp>
    </p:spTree>
    <p:extLst>
      <p:ext uri="{BB962C8B-B14F-4D97-AF65-F5344CB8AC3E}">
        <p14:creationId xmlns:p14="http://schemas.microsoft.com/office/powerpoint/2010/main" val="40103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E</a:t>
            </a:r>
            <a:r>
              <a:rPr lang="en-US" sz="7200">
                <a:latin typeface="Montserrat Extra-Bold"/>
              </a:rPr>
              <a:t>xplore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Bivariate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0F64DA-51D8-7ACD-A3B5-33CE4D428D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69" y="5965008"/>
            <a:ext cx="6437524" cy="3138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2928CB-15BB-0382-9009-C4B16D2DD2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26" y="2637002"/>
            <a:ext cx="6437524" cy="3129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AC6C7E-A44E-36C8-E732-C3DE6B44B9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84" y="2632846"/>
            <a:ext cx="6437524" cy="3129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73E8F1-EDAF-59A1-DEA3-CD98C8EC6EED}"/>
              </a:ext>
            </a:extLst>
          </p:cNvPr>
          <p:cNvSpPr txBox="1"/>
          <p:nvPr/>
        </p:nvSpPr>
        <p:spPr>
          <a:xfrm>
            <a:off x="8448030" y="6880028"/>
            <a:ext cx="20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Miss out vs tenure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98375F-AE58-FB42-1F85-F0EBBE80F22C}"/>
              </a:ext>
            </a:extLst>
          </p:cNvPr>
          <p:cNvSpPr txBox="1"/>
          <p:nvPr/>
        </p:nvSpPr>
        <p:spPr>
          <a:xfrm>
            <a:off x="1014584" y="9226579"/>
            <a:ext cx="15206133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Males likely to join campaign, most participants from Klang Valley, median age of 34 for both, </a:t>
            </a:r>
            <a:r>
              <a:rPr lang="en-US" sz="2800" spc="10">
                <a:latin typeface="Roboto"/>
              </a:rPr>
              <a:t>median tenure of ~45</a:t>
            </a:r>
            <a:endParaRPr lang="en-US" sz="2800"/>
          </a:p>
        </p:txBody>
      </p:sp>
      <p:pic>
        <p:nvPicPr>
          <p:cNvPr id="13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4CC36E81-AD14-5FE2-A9AC-C14081BB5F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4721" y="5958717"/>
            <a:ext cx="6454422" cy="312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9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E</a:t>
            </a:r>
            <a:r>
              <a:rPr lang="en-US" sz="7200">
                <a:latin typeface="Montserrat Extra-Bold"/>
              </a:rPr>
              <a:t>xplore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Bivariate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BE5660-238C-A5F7-1F39-B19EDAE187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46" y="2630737"/>
            <a:ext cx="6431662" cy="3101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B1C3F1-EEBA-5CBF-6BA2-FE754BEE1E3E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07" y="2632928"/>
            <a:ext cx="9468000" cy="453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5B716F-25B3-3B15-1A4B-9298220BF8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85" y="5946388"/>
            <a:ext cx="6415112" cy="3123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E80D9-97E5-F4E7-7351-E60DAE2B7C43}"/>
              </a:ext>
            </a:extLst>
          </p:cNvPr>
          <p:cNvSpPr txBox="1"/>
          <p:nvPr/>
        </p:nvSpPr>
        <p:spPr>
          <a:xfrm>
            <a:off x="7894378" y="7692117"/>
            <a:ext cx="9997753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latin typeface="Roboto"/>
              </a:rPr>
              <a:t>Similar tenure distribution for both male &amp; female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latin typeface="Roboto"/>
              </a:rPr>
              <a:t>Younger age = shorter tenure</a:t>
            </a:r>
            <a:endParaRPr lang="en-US" sz="2800" spc="10">
              <a:latin typeface="Roboto"/>
              <a:ea typeface="Roboto"/>
              <a:cs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latin typeface="Roboto"/>
              </a:rPr>
              <a:t>Varying tenure period in all states – surprisingly short tenures in Kedah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977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E</a:t>
            </a:r>
            <a:r>
              <a:rPr lang="en-US" sz="7200">
                <a:latin typeface="Montserrat Extra-Bold"/>
              </a:rPr>
              <a:t>xplore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Bivariate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FAB49A-9556-9B39-F170-7740B0870C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5" y="2620108"/>
            <a:ext cx="6415112" cy="3123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C23BCF-12A6-6EE7-8F44-FC2D453CAC92}"/>
              </a:ext>
            </a:extLst>
          </p:cNvPr>
          <p:cNvSpPr txBox="1"/>
          <p:nvPr/>
        </p:nvSpPr>
        <p:spPr>
          <a:xfrm>
            <a:off x="9982200" y="3719978"/>
            <a:ext cx="257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Age vs gender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Gender vs state</a:t>
            </a:r>
          </a:p>
        </p:txBody>
      </p:sp>
      <p:pic>
        <p:nvPicPr>
          <p:cNvPr id="12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C419328-768E-50C4-53A9-4F691E1697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9401" y="2620108"/>
            <a:ext cx="9474199" cy="4538659"/>
          </a:xfrm>
          <a:prstGeom prst="rect">
            <a:avLst/>
          </a:prstGeom>
        </p:spPr>
      </p:pic>
      <p:pic>
        <p:nvPicPr>
          <p:cNvPr id="13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88F2E57-2DEB-D943-35BD-42EAD20B20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288" y="5957448"/>
            <a:ext cx="6426199" cy="3113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B9BB36-2D07-200A-CB2C-E9FCBA311D2C}"/>
              </a:ext>
            </a:extLst>
          </p:cNvPr>
          <p:cNvSpPr txBox="1"/>
          <p:nvPr/>
        </p:nvSpPr>
        <p:spPr>
          <a:xfrm>
            <a:off x="7894378" y="7249503"/>
            <a:ext cx="9022022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latin typeface="Roboto"/>
              </a:rPr>
              <a:t>Exceptionally young group of participants in Terengganu and Kelantan</a:t>
            </a:r>
            <a:endParaRPr lang="en-US" sz="2800" spc="10">
              <a:latin typeface="Roboto"/>
              <a:ea typeface="Roboto"/>
              <a:cs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latin typeface="Roboto"/>
                <a:ea typeface="Roboto"/>
                <a:cs typeface="Roboto"/>
              </a:rPr>
              <a:t>Similar median age for male and female (~34)</a:t>
            </a:r>
            <a:endParaRPr lang="en-US" sz="2800" spc="10"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latin typeface="Roboto"/>
              </a:rPr>
              <a:t>Sabah has the most customers with undisclosed gender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403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E</a:t>
            </a:r>
            <a:r>
              <a:rPr lang="en-US" sz="7200">
                <a:latin typeface="Montserrat Extra-Bold"/>
              </a:rPr>
              <a:t>xplore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Multivariate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23BCF-12A6-6EE7-8F44-FC2D453CAC92}"/>
              </a:ext>
            </a:extLst>
          </p:cNvPr>
          <p:cNvSpPr txBox="1"/>
          <p:nvPr/>
        </p:nvSpPr>
        <p:spPr>
          <a:xfrm>
            <a:off x="9982200" y="3719978"/>
            <a:ext cx="257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Age vs gender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Gender vs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35612-60DE-2B13-059D-432021F26A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3" y="2593616"/>
            <a:ext cx="6430507" cy="3083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59F5F-D60B-4291-599D-E3F23894EF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81" y="5984401"/>
            <a:ext cx="6416519" cy="308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5D69B-8127-C80D-9FD6-3C2CA8B3B2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10" y="2604419"/>
            <a:ext cx="9409290" cy="4538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9C424C-C684-E851-F28B-7D838777EE85}"/>
              </a:ext>
            </a:extLst>
          </p:cNvPr>
          <p:cNvSpPr txBox="1"/>
          <p:nvPr/>
        </p:nvSpPr>
        <p:spPr>
          <a:xfrm>
            <a:off x="7888110" y="7256469"/>
            <a:ext cx="9406887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The data and voice usage before and after campaign looks dispersed and exhibit no obvious relationship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Takers more likely to remain active while non-takers more likely to churn </a:t>
            </a:r>
            <a:endParaRPr lang="en-US" sz="280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178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E</a:t>
            </a:r>
            <a:r>
              <a:rPr lang="en-US" sz="7200">
                <a:latin typeface="Montserrat Extra-Bold"/>
              </a:rPr>
              <a:t>xplore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Correlation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8E5BC-0910-1C0B-632D-BDC33499CB8B}"/>
              </a:ext>
            </a:extLst>
          </p:cNvPr>
          <p:cNvSpPr txBox="1"/>
          <p:nvPr/>
        </p:nvSpPr>
        <p:spPr>
          <a:xfrm>
            <a:off x="1028695" y="6405678"/>
            <a:ext cx="70511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>
                <a:solidFill>
                  <a:srgbClr val="000000"/>
                </a:solidFill>
                <a:latin typeface="Roboto"/>
              </a:rPr>
              <a:t>For interval variables: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No correlation value &gt;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No variables were removed</a:t>
            </a:r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0F3731-5FCA-4244-AD96-15F605F2C7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5" y="2576009"/>
            <a:ext cx="7772146" cy="3610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71C44D-8E89-8736-6D52-07822FCB68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161" y="2606908"/>
            <a:ext cx="7759588" cy="3610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776E7D-90E1-2800-592A-6D8F441FBD4E}"/>
              </a:ext>
            </a:extLst>
          </p:cNvPr>
          <p:cNvSpPr txBox="1"/>
          <p:nvPr/>
        </p:nvSpPr>
        <p:spPr>
          <a:xfrm>
            <a:off x="9487161" y="6405678"/>
            <a:ext cx="70511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>
                <a:solidFill>
                  <a:srgbClr val="000000"/>
                </a:solidFill>
                <a:latin typeface="Roboto"/>
              </a:rPr>
              <a:t>For nominal variables: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OFFER_TAKE_UP_DT showed a prefect association</a:t>
            </a:r>
          </a:p>
        </p:txBody>
      </p:sp>
    </p:spTree>
    <p:extLst>
      <p:ext uri="{BB962C8B-B14F-4D97-AF65-F5344CB8AC3E}">
        <p14:creationId xmlns:p14="http://schemas.microsoft.com/office/powerpoint/2010/main" val="423443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M</a:t>
            </a:r>
            <a:r>
              <a:rPr lang="en-US" sz="7200">
                <a:latin typeface="Montserrat Extra-Bold"/>
              </a:rPr>
              <a:t>odify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556207"/>
              </p:ext>
            </p:extLst>
          </p:nvPr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Modifying Inconsistent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8E5BC-0910-1C0B-632D-BDC33499CB8B}"/>
              </a:ext>
            </a:extLst>
          </p:cNvPr>
          <p:cNvSpPr txBox="1"/>
          <p:nvPr/>
        </p:nvSpPr>
        <p:spPr>
          <a:xfrm>
            <a:off x="1006336" y="6525655"/>
            <a:ext cx="74458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 dirty="0">
                <a:solidFill>
                  <a:srgbClr val="000000"/>
                </a:solidFill>
                <a:latin typeface="Roboto"/>
              </a:rPr>
              <a:t>GENDER: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Initial: Male, Female, Unspecified, and ‘?’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latin typeface="Roboto"/>
              </a:rPr>
              <a:t>Current: Male, Female</a:t>
            </a:r>
          </a:p>
          <a:p>
            <a:r>
              <a:rPr lang="en-US" sz="2800" spc="10" dirty="0">
                <a:solidFill>
                  <a:schemeClr val="tx2">
                    <a:lumMod val="75000"/>
                  </a:schemeClr>
                </a:solidFill>
                <a:latin typeface="Roboto"/>
              </a:rPr>
              <a:t>* ‘Unspecified’ and ‘?’ were removed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76E7D-90E1-2800-592A-6D8F441FBD4E}"/>
              </a:ext>
            </a:extLst>
          </p:cNvPr>
          <p:cNvSpPr txBox="1"/>
          <p:nvPr/>
        </p:nvSpPr>
        <p:spPr>
          <a:xfrm>
            <a:off x="12355313" y="2576009"/>
            <a:ext cx="56555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 dirty="0">
                <a:solidFill>
                  <a:srgbClr val="000000"/>
                </a:solidFill>
                <a:latin typeface="Roboto"/>
              </a:rPr>
              <a:t>STATE: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Initial: Naming consist of mixture of Malay and English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Current: English naming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B67A76-AF16-A535-C7E2-5D1823CF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5" y="2706276"/>
            <a:ext cx="5049306" cy="35397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960A852-17E6-A504-634E-6011112A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188" y="2710247"/>
            <a:ext cx="3624682" cy="69382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140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M</a:t>
            </a:r>
            <a:r>
              <a:rPr lang="en-US" sz="7200">
                <a:latin typeface="Montserrat Extra-Bold"/>
              </a:rPr>
              <a:t>odify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Modifying Intentional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76E7D-90E1-2800-592A-6D8F441FBD4E}"/>
              </a:ext>
            </a:extLst>
          </p:cNvPr>
          <p:cNvSpPr txBox="1"/>
          <p:nvPr/>
        </p:nvSpPr>
        <p:spPr>
          <a:xfrm>
            <a:off x="5307808" y="8743720"/>
            <a:ext cx="76723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 dirty="0">
                <a:solidFill>
                  <a:srgbClr val="000000"/>
                </a:solidFill>
                <a:latin typeface="Roboto"/>
              </a:rPr>
              <a:t>AGE: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Records with values of ‘-9999’ are removed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Boxplot shows no outlier were detected</a:t>
            </a:r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5BC92C5D-2E0F-DB41-D153-FE470C803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55" y="2619481"/>
            <a:ext cx="3735290" cy="58197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95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4740" y="322160"/>
            <a:ext cx="1219852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7200">
                <a:solidFill>
                  <a:srgbClr val="000000"/>
                </a:solidFill>
                <a:latin typeface="Montserrat Extra-Bold"/>
              </a:rPr>
              <a:t>Content</a:t>
            </a:r>
            <a:endParaRPr lang="en-US" sz="7000">
              <a:solidFill>
                <a:srgbClr val="000000"/>
              </a:solidFill>
              <a:latin typeface="Montserrat Extra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810870" y="4732106"/>
            <a:ext cx="399892" cy="399253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9810870" y="5232619"/>
            <a:ext cx="62890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818898" y="5520057"/>
            <a:ext cx="399892" cy="399253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9783976" y="5997293"/>
            <a:ext cx="62890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818898" y="6248415"/>
            <a:ext cx="399892" cy="399253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9818898" y="6751918"/>
            <a:ext cx="62890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9818379" y="7018968"/>
            <a:ext cx="399892" cy="399253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14" name="AutoShape 14"/>
          <p:cNvSpPr/>
          <p:nvPr/>
        </p:nvSpPr>
        <p:spPr>
          <a:xfrm>
            <a:off x="9818898" y="7504584"/>
            <a:ext cx="62890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87992" y="5158154"/>
            <a:ext cx="5305062" cy="380999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634738" y="3978977"/>
            <a:ext cx="5473190" cy="4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Roboto"/>
              </a:rPr>
              <a:t>Dataset Description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34738" y="4721003"/>
            <a:ext cx="5473190" cy="4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u="sng" spc="13">
                <a:solidFill>
                  <a:srgbClr val="000000"/>
                </a:solidFill>
                <a:latin typeface="Roboto"/>
              </a:rPr>
              <a:t>S</a:t>
            </a:r>
            <a:r>
              <a:rPr lang="en-US" sz="2799" spc="13">
                <a:solidFill>
                  <a:srgbClr val="000000"/>
                </a:solidFill>
                <a:latin typeface="Roboto"/>
              </a:rPr>
              <a:t>EMMA: Sample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34738" y="5493293"/>
            <a:ext cx="5473190" cy="4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Roboto"/>
              </a:rPr>
              <a:t>S</a:t>
            </a:r>
            <a:r>
              <a:rPr lang="en-US" sz="2799" u="sng" spc="13">
                <a:solidFill>
                  <a:srgbClr val="000000"/>
                </a:solidFill>
                <a:latin typeface="Roboto"/>
              </a:rPr>
              <a:t>E</a:t>
            </a:r>
            <a:r>
              <a:rPr lang="en-US" sz="2799" spc="13">
                <a:solidFill>
                  <a:srgbClr val="000000"/>
                </a:solidFill>
                <a:latin typeface="Roboto"/>
              </a:rPr>
              <a:t>MMA: Explore</a:t>
            </a: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C5853684-E53A-0984-F62E-B887C47F4B6E}"/>
              </a:ext>
            </a:extLst>
          </p:cNvPr>
          <p:cNvGrpSpPr/>
          <p:nvPr/>
        </p:nvGrpSpPr>
        <p:grpSpPr>
          <a:xfrm>
            <a:off x="9810870" y="3237697"/>
            <a:ext cx="399892" cy="399253"/>
            <a:chOff x="0" y="0"/>
            <a:chExt cx="6350000" cy="6339840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98CE6979-0587-0EF2-8CC6-61E6BE08EE5F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23" name="AutoShape 5">
            <a:extLst>
              <a:ext uri="{FF2B5EF4-FFF2-40B4-BE49-F238E27FC236}">
                <a16:creationId xmlns:a16="http://schemas.microsoft.com/office/drawing/2014/main" id="{408E0A7A-CAF4-87AE-B7F1-5F0265C0DE73}"/>
              </a:ext>
            </a:extLst>
          </p:cNvPr>
          <p:cNvSpPr/>
          <p:nvPr/>
        </p:nvSpPr>
        <p:spPr>
          <a:xfrm>
            <a:off x="9810870" y="3708524"/>
            <a:ext cx="62890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85325D4E-66C5-CCB1-ACF9-7B800EA242FD}"/>
              </a:ext>
            </a:extLst>
          </p:cNvPr>
          <p:cNvSpPr txBox="1"/>
          <p:nvPr/>
        </p:nvSpPr>
        <p:spPr>
          <a:xfrm>
            <a:off x="10634738" y="3232658"/>
            <a:ext cx="5473190" cy="464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Roboto"/>
              </a:rPr>
              <a:t>Analysis Goal &amp; Objective </a:t>
            </a:r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9002ACE3-2AE0-FE30-8731-19233924E7E8}"/>
              </a:ext>
            </a:extLst>
          </p:cNvPr>
          <p:cNvGrpSpPr/>
          <p:nvPr/>
        </p:nvGrpSpPr>
        <p:grpSpPr>
          <a:xfrm>
            <a:off x="9818898" y="2503289"/>
            <a:ext cx="399892" cy="403200"/>
            <a:chOff x="0" y="0"/>
            <a:chExt cx="6350000" cy="6339840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BACFBDA5-F4BA-DB89-04D9-3233A98943AE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27" name="AutoShape 5">
            <a:extLst>
              <a:ext uri="{FF2B5EF4-FFF2-40B4-BE49-F238E27FC236}">
                <a16:creationId xmlns:a16="http://schemas.microsoft.com/office/drawing/2014/main" id="{B52ED367-6AD1-293F-AC5B-575EC29DCEBE}"/>
              </a:ext>
            </a:extLst>
          </p:cNvPr>
          <p:cNvSpPr/>
          <p:nvPr/>
        </p:nvSpPr>
        <p:spPr>
          <a:xfrm>
            <a:off x="9810870" y="2981478"/>
            <a:ext cx="62890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8242D01D-07CC-9716-4517-FF7F4ECD51E5}"/>
              </a:ext>
            </a:extLst>
          </p:cNvPr>
          <p:cNvSpPr txBox="1"/>
          <p:nvPr/>
        </p:nvSpPr>
        <p:spPr>
          <a:xfrm>
            <a:off x="10634738" y="2488627"/>
            <a:ext cx="5473190" cy="464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Roboto"/>
              </a:rPr>
              <a:t>Introduction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A2753D05-26A9-D62C-25E2-30B64FABD5B4}"/>
              </a:ext>
            </a:extLst>
          </p:cNvPr>
          <p:cNvSpPr txBox="1"/>
          <p:nvPr/>
        </p:nvSpPr>
        <p:spPr>
          <a:xfrm>
            <a:off x="10634738" y="8593859"/>
            <a:ext cx="5473190" cy="4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Roboto"/>
              </a:rPr>
              <a:t>Conclusion</a:t>
            </a: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BEE60F3A-CB1D-FE60-B39B-018FF4FFA225}"/>
              </a:ext>
            </a:extLst>
          </p:cNvPr>
          <p:cNvGrpSpPr/>
          <p:nvPr/>
        </p:nvGrpSpPr>
        <p:grpSpPr>
          <a:xfrm>
            <a:off x="9818898" y="8595982"/>
            <a:ext cx="399892" cy="403200"/>
            <a:chOff x="0" y="0"/>
            <a:chExt cx="6350000" cy="6339840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887D03C4-3EAC-9513-66FE-851ABAEFAC62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30" name="Freeform 4">
            <a:extLst>
              <a:ext uri="{FF2B5EF4-FFF2-40B4-BE49-F238E27FC236}">
                <a16:creationId xmlns:a16="http://schemas.microsoft.com/office/drawing/2014/main" id="{F9B0F857-864C-7C74-6A40-DD2B81012D29}"/>
              </a:ext>
            </a:extLst>
          </p:cNvPr>
          <p:cNvSpPr/>
          <p:nvPr/>
        </p:nvSpPr>
        <p:spPr>
          <a:xfrm>
            <a:off x="9818898" y="7763766"/>
            <a:ext cx="399892" cy="403200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lnTo>
                  <a:pt x="6350000" y="6339840"/>
                </a:lnTo>
                <a:close/>
              </a:path>
            </a:pathLst>
          </a:custGeom>
          <a:solidFill>
            <a:srgbClr val="3E5BB2"/>
          </a:solidFill>
        </p:spPr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D5E5474A-DE48-29B9-85A5-0C699E87C755}"/>
              </a:ext>
            </a:extLst>
          </p:cNvPr>
          <p:cNvSpPr/>
          <p:nvPr/>
        </p:nvSpPr>
        <p:spPr>
          <a:xfrm>
            <a:off x="9810870" y="4004306"/>
            <a:ext cx="399892" cy="403200"/>
          </a:xfrm>
          <a:custGeom>
            <a:avLst/>
            <a:gdLst/>
            <a:ahLst/>
            <a:cxnLst/>
            <a:rect l="l" t="t" r="r" b="b"/>
            <a:pathLst>
              <a:path w="6350000" h="633984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lnTo>
                  <a:pt x="6350000" y="6339840"/>
                </a:lnTo>
                <a:close/>
              </a:path>
            </a:pathLst>
          </a:custGeom>
          <a:solidFill>
            <a:srgbClr val="3E5BB2"/>
          </a:solidFill>
        </p:spPr>
      </p:sp>
      <p:sp>
        <p:nvSpPr>
          <p:cNvPr id="33" name="AutoShape 5">
            <a:extLst>
              <a:ext uri="{FF2B5EF4-FFF2-40B4-BE49-F238E27FC236}">
                <a16:creationId xmlns:a16="http://schemas.microsoft.com/office/drawing/2014/main" id="{8DF60B0B-818D-F495-9B7C-7C83B85B82E8}"/>
              </a:ext>
            </a:extLst>
          </p:cNvPr>
          <p:cNvSpPr/>
          <p:nvPr/>
        </p:nvSpPr>
        <p:spPr>
          <a:xfrm>
            <a:off x="9818898" y="9118278"/>
            <a:ext cx="62890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4" name="AutoShape 5">
            <a:extLst>
              <a:ext uri="{FF2B5EF4-FFF2-40B4-BE49-F238E27FC236}">
                <a16:creationId xmlns:a16="http://schemas.microsoft.com/office/drawing/2014/main" id="{C2DA4797-6EF6-CA0D-D113-96DC23C8ED38}"/>
              </a:ext>
            </a:extLst>
          </p:cNvPr>
          <p:cNvSpPr/>
          <p:nvPr/>
        </p:nvSpPr>
        <p:spPr>
          <a:xfrm>
            <a:off x="9818898" y="8268249"/>
            <a:ext cx="62890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5" name="AutoShape 5">
            <a:extLst>
              <a:ext uri="{FF2B5EF4-FFF2-40B4-BE49-F238E27FC236}">
                <a16:creationId xmlns:a16="http://schemas.microsoft.com/office/drawing/2014/main" id="{84A337EE-1E16-3E02-0E95-C03A1D3A7932}"/>
              </a:ext>
            </a:extLst>
          </p:cNvPr>
          <p:cNvSpPr/>
          <p:nvPr/>
        </p:nvSpPr>
        <p:spPr>
          <a:xfrm>
            <a:off x="9810870" y="4480983"/>
            <a:ext cx="628903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E7F9DA8D-78AC-D7FC-3CE6-949B03E0A533}"/>
              </a:ext>
            </a:extLst>
          </p:cNvPr>
          <p:cNvSpPr txBox="1"/>
          <p:nvPr/>
        </p:nvSpPr>
        <p:spPr>
          <a:xfrm>
            <a:off x="10634738" y="7821191"/>
            <a:ext cx="5473190" cy="4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Roboto"/>
              </a:rPr>
              <a:t>SEMM</a:t>
            </a:r>
            <a:r>
              <a:rPr lang="en-US" sz="2799" u="sng" spc="13">
                <a:solidFill>
                  <a:srgbClr val="000000"/>
                </a:solidFill>
                <a:latin typeface="Roboto"/>
              </a:rPr>
              <a:t>A</a:t>
            </a:r>
            <a:r>
              <a:rPr lang="en-US" sz="2799" spc="13">
                <a:solidFill>
                  <a:srgbClr val="000000"/>
                </a:solidFill>
                <a:latin typeface="Roboto"/>
              </a:rPr>
              <a:t>: Assess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543951DB-8DB3-A479-656C-C5D33DE6F2A4}"/>
              </a:ext>
            </a:extLst>
          </p:cNvPr>
          <p:cNvSpPr txBox="1"/>
          <p:nvPr/>
        </p:nvSpPr>
        <p:spPr>
          <a:xfrm>
            <a:off x="10634738" y="7029376"/>
            <a:ext cx="5473190" cy="4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Roboto"/>
              </a:rPr>
              <a:t>SEM</a:t>
            </a:r>
            <a:r>
              <a:rPr lang="en-US" sz="2799" u="sng" spc="13">
                <a:solidFill>
                  <a:srgbClr val="000000"/>
                </a:solidFill>
                <a:latin typeface="Roboto"/>
              </a:rPr>
              <a:t>M</a:t>
            </a:r>
            <a:r>
              <a:rPr lang="en-US" sz="2799" spc="13">
                <a:solidFill>
                  <a:srgbClr val="000000"/>
                </a:solidFill>
                <a:latin typeface="Roboto"/>
              </a:rPr>
              <a:t>A: Model</a:t>
            </a: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E848509E-6AA2-4AE3-20E9-34DE8A014DD8}"/>
              </a:ext>
            </a:extLst>
          </p:cNvPr>
          <p:cNvSpPr txBox="1"/>
          <p:nvPr/>
        </p:nvSpPr>
        <p:spPr>
          <a:xfrm>
            <a:off x="10634738" y="6287261"/>
            <a:ext cx="5473190" cy="4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Roboto"/>
              </a:rPr>
              <a:t>SE</a:t>
            </a:r>
            <a:r>
              <a:rPr lang="en-US" sz="2799" u="sng" spc="13">
                <a:solidFill>
                  <a:srgbClr val="000000"/>
                </a:solidFill>
                <a:latin typeface="Roboto"/>
              </a:rPr>
              <a:t>M</a:t>
            </a:r>
            <a:r>
              <a:rPr lang="en-US" sz="2799" spc="13">
                <a:solidFill>
                  <a:srgbClr val="000000"/>
                </a:solidFill>
                <a:latin typeface="Roboto"/>
              </a:rPr>
              <a:t>MA: Modify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M</a:t>
            </a:r>
            <a:r>
              <a:rPr lang="en-US" sz="7200">
                <a:latin typeface="Montserrat Extra-Bold"/>
              </a:rPr>
              <a:t>odify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Modifying Incomplete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A26DA-4919-0C2F-61EE-6B448CC077EF}"/>
              </a:ext>
            </a:extLst>
          </p:cNvPr>
          <p:cNvSpPr txBox="1"/>
          <p:nvPr/>
        </p:nvSpPr>
        <p:spPr>
          <a:xfrm>
            <a:off x="1028695" y="3563694"/>
            <a:ext cx="4663951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spc="10" dirty="0">
                <a:solidFill>
                  <a:srgbClr val="000000"/>
                </a:solidFill>
                <a:latin typeface="Roboto"/>
              </a:rPr>
              <a:t>Variables involved:</a:t>
            </a:r>
            <a:endParaRPr lang="en-US" sz="2800" spc="1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endParaRPr lang="en-US" sz="2800" spc="1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ARPU_BEFORE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ARPU_AFTER</a:t>
            </a:r>
            <a:endParaRPr lang="en-US" sz="2800" dirty="0">
              <a:solidFill>
                <a:srgbClr val="000000"/>
              </a:solidFill>
              <a:latin typeface="Roboto"/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CPA_RVN_BEFORE</a:t>
            </a:r>
            <a:endParaRPr lang="en-US" sz="2800" dirty="0">
              <a:solidFill>
                <a:srgbClr val="000000"/>
              </a:solidFill>
              <a:latin typeface="Roboto"/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CPA_RVN_AFTER</a:t>
            </a:r>
            <a:endParaRPr lang="en-US" sz="2800" dirty="0">
              <a:solidFill>
                <a:srgbClr val="000000"/>
              </a:solidFill>
              <a:latin typeface="Roboto"/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DATA_CHRG_BEFORE</a:t>
            </a:r>
            <a:endParaRPr lang="en-US" sz="2800" dirty="0">
              <a:solidFill>
                <a:srgbClr val="000000"/>
              </a:solidFill>
              <a:latin typeface="Roboto"/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DATA_CHRG_AFTER</a:t>
            </a:r>
            <a:endParaRPr lang="en-US" sz="2800" dirty="0">
              <a:solidFill>
                <a:srgbClr val="000000"/>
              </a:solidFill>
              <a:latin typeface="Roboto"/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RLD_AMT_BEFORE</a:t>
            </a:r>
            <a:endParaRPr lang="en-US" sz="2800" dirty="0">
              <a:solidFill>
                <a:srgbClr val="000000"/>
              </a:solidFill>
              <a:latin typeface="Roboto"/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RLD_AMT_AFTER</a:t>
            </a:r>
            <a:endParaRPr lang="en-US" sz="2800" dirty="0">
              <a:solidFill>
                <a:srgbClr val="000000"/>
              </a:solidFill>
              <a:latin typeface="Roboto"/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OFFER_TAKE_UP_DT </a:t>
            </a:r>
            <a:endParaRPr lang="en-US" sz="2800" spc="10" dirty="0">
              <a:cs typeface="Calibri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41BFBA8-57B1-FB1D-C16A-72B4CD1D7BF8}"/>
              </a:ext>
            </a:extLst>
          </p:cNvPr>
          <p:cNvSpPr/>
          <p:nvPr/>
        </p:nvSpPr>
        <p:spPr>
          <a:xfrm>
            <a:off x="6255338" y="6237659"/>
            <a:ext cx="1658210" cy="253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610DF-8820-BE3E-DD60-7624ECC3F7D5}"/>
              </a:ext>
            </a:extLst>
          </p:cNvPr>
          <p:cNvSpPr txBox="1"/>
          <p:nvPr/>
        </p:nvSpPr>
        <p:spPr>
          <a:xfrm>
            <a:off x="8659850" y="5750221"/>
            <a:ext cx="88432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Value ‘?’ is replaced with 0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Data type converted from string to integer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OFFER_TAKE_UP_DT remained as string as non-offer taker will not have date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68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M</a:t>
            </a:r>
            <a:r>
              <a:rPr lang="en-US" sz="7200">
                <a:latin typeface="Montserrat Extra-Bold"/>
              </a:rPr>
              <a:t>odify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Modifying Noisy Data (Outlier)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8E5BC-0910-1C0B-632D-BDC33499CB8B}"/>
              </a:ext>
            </a:extLst>
          </p:cNvPr>
          <p:cNvSpPr txBox="1"/>
          <p:nvPr/>
        </p:nvSpPr>
        <p:spPr>
          <a:xfrm>
            <a:off x="1028694" y="2860620"/>
            <a:ext cx="4710923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 dirty="0">
                <a:solidFill>
                  <a:srgbClr val="000000"/>
                </a:solidFill>
                <a:latin typeface="Roboto"/>
              </a:rPr>
              <a:t>Variables involved:</a:t>
            </a:r>
          </a:p>
          <a:p>
            <a:endParaRPr lang="en-US" sz="2800" spc="10" dirty="0">
              <a:solidFill>
                <a:srgbClr val="000000"/>
              </a:solidFill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ARPU_BEFORE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ARPU_AFTER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CPA_RVN_BEFORE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CPA_RVN_AFTER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DATA_CHRG_BEFORE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DATA_CHRG_AFTER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RLD_AMT_BEFORE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RLD_AMT_AFTER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DATA_USG_BEFORE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DATA_USG_AFTER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VOICE_USG_BEFORE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VOICE_USG_AFTER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TENURE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02282-0885-EBD5-D180-64BE24A8438A}"/>
              </a:ext>
            </a:extLst>
          </p:cNvPr>
          <p:cNvSpPr txBox="1"/>
          <p:nvPr/>
        </p:nvSpPr>
        <p:spPr>
          <a:xfrm>
            <a:off x="8659850" y="5887214"/>
            <a:ext cx="8843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 dirty="0">
                <a:solidFill>
                  <a:srgbClr val="000000"/>
                </a:solidFill>
                <a:latin typeface="Roboto"/>
              </a:rPr>
              <a:t>Outliers were not removed as the extreme values are legitimate observations that were part of the sample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Arrow: Right 16">
            <a:extLst>
              <a:ext uri="{FF2B5EF4-FFF2-40B4-BE49-F238E27FC236}">
                <a16:creationId xmlns:a16="http://schemas.microsoft.com/office/drawing/2014/main" id="{FDB43227-04A1-818C-3AD4-AE0107BF204C}"/>
              </a:ext>
            </a:extLst>
          </p:cNvPr>
          <p:cNvSpPr/>
          <p:nvPr/>
        </p:nvSpPr>
        <p:spPr>
          <a:xfrm>
            <a:off x="6255338" y="6237659"/>
            <a:ext cx="1658210" cy="253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2541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M</a:t>
            </a:r>
            <a:r>
              <a:rPr lang="en-US" sz="7200">
                <a:latin typeface="Montserrat Extra-Bold"/>
              </a:rPr>
              <a:t>odify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Examining Exported Data for Modelling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8E5BC-0910-1C0B-632D-BDC33499CB8B}"/>
              </a:ext>
            </a:extLst>
          </p:cNvPr>
          <p:cNvSpPr txBox="1"/>
          <p:nvPr/>
        </p:nvSpPr>
        <p:spPr>
          <a:xfrm>
            <a:off x="4676775" y="7620336"/>
            <a:ext cx="90814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 dirty="0">
                <a:solidFill>
                  <a:srgbClr val="000000"/>
                </a:solidFill>
                <a:latin typeface="Roboto"/>
              </a:rPr>
              <a:t>After modification: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No missing values were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Number of levels for class variables were correct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098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D322F7-85FA-35D3-0B04-8803422C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2657581"/>
            <a:ext cx="8934450" cy="4705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66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M</a:t>
            </a:r>
            <a:r>
              <a:rPr lang="en-US" sz="7200">
                <a:latin typeface="Montserrat Extra-Bold"/>
              </a:rPr>
              <a:t>odify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Data Partition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8E5BC-0910-1C0B-632D-BDC33499CB8B}"/>
              </a:ext>
            </a:extLst>
          </p:cNvPr>
          <p:cNvSpPr txBox="1"/>
          <p:nvPr/>
        </p:nvSpPr>
        <p:spPr>
          <a:xfrm>
            <a:off x="1028695" y="7918732"/>
            <a:ext cx="6381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 dirty="0">
                <a:solidFill>
                  <a:srgbClr val="000000"/>
                </a:solidFill>
                <a:latin typeface="Roboto"/>
              </a:rPr>
              <a:t>Dataset was split into 50% to training set and 50% to validation set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512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F8AAF62-631F-E279-DC27-1230B713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5" y="2576009"/>
            <a:ext cx="6381750" cy="4991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BEF316C-D5C9-CCDC-5296-627D2563A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692" y="2576009"/>
            <a:ext cx="5718969" cy="4991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C60AB7-9451-DDD0-FD76-DBEEC653FFD1}"/>
              </a:ext>
            </a:extLst>
          </p:cNvPr>
          <p:cNvSpPr txBox="1"/>
          <p:nvPr/>
        </p:nvSpPr>
        <p:spPr>
          <a:xfrm>
            <a:off x="10271218" y="7929895"/>
            <a:ext cx="6381750" cy="535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>
                <a:solidFill>
                  <a:srgbClr val="000000"/>
                </a:solidFill>
                <a:latin typeface="Roboto"/>
              </a:rPr>
              <a:t>Summary statistics of OFFER_TAKER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132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M</a:t>
            </a:r>
            <a:r>
              <a:rPr lang="en-US" sz="7200">
                <a:latin typeface="Montserrat Extra-Bold"/>
              </a:rPr>
              <a:t>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8922867"/>
              </p:ext>
            </p:extLst>
          </p:nvPr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Decision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76E7D-90E1-2800-592A-6D8F441FBD4E}"/>
              </a:ext>
            </a:extLst>
          </p:cNvPr>
          <p:cNvSpPr txBox="1"/>
          <p:nvPr/>
        </p:nvSpPr>
        <p:spPr>
          <a:xfrm>
            <a:off x="9143999" y="4279779"/>
            <a:ext cx="8247529" cy="31085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Campaign offer takers observation:</a:t>
            </a:r>
          </a:p>
          <a:p>
            <a:pPr algn="just"/>
            <a:endParaRPr lang="en-US" sz="2800" spc="10" dirty="0">
              <a:solidFill>
                <a:srgbClr val="000000"/>
              </a:solidFill>
              <a:latin typeface="Roboto"/>
              <a:ea typeface="+mn-lt"/>
              <a:cs typeface="+mn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Tends to purchase data plan with charge ≥ RM 13.49 before campaign  </a:t>
            </a:r>
            <a:r>
              <a:rPr lang="en-US" sz="2800" spc="10" dirty="0">
                <a:solidFill>
                  <a:srgbClr val="000000"/>
                </a:solidFill>
                <a:latin typeface="Roboto"/>
              </a:rPr>
              <a:t> </a:t>
            </a:r>
            <a:endParaRPr lang="en-US" sz="2800" spc="1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Tends to reload </a:t>
            </a:r>
            <a:r>
              <a:rPr lang="en-US" sz="2800" spc="10" dirty="0">
                <a:solidFill>
                  <a:srgbClr val="000000"/>
                </a:solidFill>
                <a:latin typeface="Roboto"/>
                <a:ea typeface="Roboto"/>
                <a:cs typeface="Calibri"/>
              </a:rPr>
              <a:t>≥</a:t>
            </a:r>
            <a:r>
              <a:rPr lang="en-US" sz="2800" spc="10" dirty="0">
                <a:solidFill>
                  <a:srgbClr val="000000"/>
                </a:solidFill>
                <a:latin typeface="Roboto"/>
              </a:rPr>
              <a:t> RM 27.50 although they do not purchase extra data plan </a:t>
            </a:r>
            <a:r>
              <a:rPr lang="en-US" sz="2800" spc="10" dirty="0">
                <a:solidFill>
                  <a:srgbClr val="000000"/>
                </a:solidFill>
                <a:latin typeface="Roboto"/>
                <a:ea typeface="+mn-lt"/>
                <a:cs typeface="+mn-lt"/>
              </a:rPr>
              <a:t>before campaign  </a:t>
            </a:r>
            <a:r>
              <a:rPr lang="en-US" sz="2800" spc="10" dirty="0">
                <a:solidFill>
                  <a:srgbClr val="000000"/>
                </a:solidFill>
                <a:latin typeface="Roboto"/>
              </a:rPr>
              <a:t>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Have a longer tenure and higher ARPU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1DC7FF-0EF2-01F4-36B2-7DC749C5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6" y="2576008"/>
            <a:ext cx="7525056" cy="68602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70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M</a:t>
            </a:r>
            <a:r>
              <a:rPr lang="en-US" sz="7200">
                <a:latin typeface="Montserrat Extra-Bold"/>
              </a:rPr>
              <a:t>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 dirty="0">
                <a:solidFill>
                  <a:srgbClr val="3E5BB2"/>
                </a:solidFill>
                <a:latin typeface="Roboto Bold"/>
              </a:rPr>
              <a:t>Decision Rules &amp; Feature Importance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76E7D-90E1-2800-592A-6D8F441FBD4E}"/>
              </a:ext>
            </a:extLst>
          </p:cNvPr>
          <p:cNvSpPr txBox="1"/>
          <p:nvPr/>
        </p:nvSpPr>
        <p:spPr>
          <a:xfrm>
            <a:off x="9965462" y="5625856"/>
            <a:ext cx="705119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DATA_CHRG_BEFORE, RLD_AMT_BEFORE, TENURE, ARPU_BEFORE, RLD_IND_BEFORE and DATA_USG_BEFORE are the most important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/>
              </a:rPr>
              <a:t>Can be utilized on next campaign to predict potential customers to take up the offer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A078B11-8854-D705-DD18-B378F6A4B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390" y="2576008"/>
            <a:ext cx="59340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9EDDD5-BC1E-CB1A-1086-6D833D74C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695" y="2580746"/>
            <a:ext cx="7816386" cy="6415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B613B-E75E-4B62-38A9-935CC6140F8C}"/>
              </a:ext>
            </a:extLst>
          </p:cNvPr>
          <p:cNvSpPr txBox="1"/>
          <p:nvPr/>
        </p:nvSpPr>
        <p:spPr>
          <a:xfrm>
            <a:off x="3251391" y="9165286"/>
            <a:ext cx="3370994" cy="36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0" dirty="0">
                <a:solidFill>
                  <a:srgbClr val="000000"/>
                </a:solidFill>
                <a:latin typeface="Roboto"/>
              </a:rPr>
              <a:t>Rules of Decision Tree model</a:t>
            </a:r>
          </a:p>
        </p:txBody>
      </p:sp>
    </p:spTree>
    <p:extLst>
      <p:ext uri="{BB962C8B-B14F-4D97-AF65-F5344CB8AC3E}">
        <p14:creationId xmlns:p14="http://schemas.microsoft.com/office/powerpoint/2010/main" val="530311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A</a:t>
            </a:r>
            <a:r>
              <a:rPr lang="en-US" sz="7200">
                <a:latin typeface="Montserrat Extra-Bold"/>
              </a:rPr>
              <a:t>ssess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0702808"/>
              </p:ext>
            </p:extLst>
          </p:nvPr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Fit Statistics | 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8E5BC-0910-1C0B-632D-BDC33499CB8B}"/>
              </a:ext>
            </a:extLst>
          </p:cNvPr>
          <p:cNvSpPr txBox="1"/>
          <p:nvPr/>
        </p:nvSpPr>
        <p:spPr>
          <a:xfrm>
            <a:off x="10730412" y="2695416"/>
            <a:ext cx="67686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 Statistics: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overfitting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Very low misclassification rate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spc="1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7.6% for training set and 8.5% for validation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Average squared error is close to 0</a:t>
            </a:r>
          </a:p>
        </p:txBody>
      </p:sp>
      <p:pic>
        <p:nvPicPr>
          <p:cNvPr id="8194" name="Picture 2" descr="Table&#10;&#10;Description automatically generated">
            <a:extLst>
              <a:ext uri="{FF2B5EF4-FFF2-40B4-BE49-F238E27FC236}">
                <a16:creationId xmlns:a16="http://schemas.microsoft.com/office/drawing/2014/main" id="{472009D1-E32E-DEFE-0226-98E138FE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4" y="2695416"/>
            <a:ext cx="9230653" cy="32177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43AC57-C28F-3281-3C1E-28BDB15AC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14163"/>
              </p:ext>
            </p:extLst>
          </p:nvPr>
        </p:nvGraphicFramePr>
        <p:xfrm>
          <a:off x="1028694" y="6814251"/>
          <a:ext cx="9340996" cy="2956560"/>
        </p:xfrm>
        <a:graphic>
          <a:graphicData uri="http://schemas.openxmlformats.org/drawingml/2006/table">
            <a:tbl>
              <a:tblPr/>
              <a:tblGrid>
                <a:gridCol w="1409706">
                  <a:extLst>
                    <a:ext uri="{9D8B030D-6E8A-4147-A177-3AD203B41FA5}">
                      <a16:colId xmlns:a16="http://schemas.microsoft.com/office/drawing/2014/main" val="131556604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2648455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1914464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502904554"/>
                    </a:ext>
                  </a:extLst>
                </a:gridCol>
                <a:gridCol w="1740530">
                  <a:extLst>
                    <a:ext uri="{9D8B030D-6E8A-4147-A177-3AD203B41FA5}">
                      <a16:colId xmlns:a16="http://schemas.microsoft.com/office/drawing/2014/main" val="1641786690"/>
                    </a:ext>
                  </a:extLst>
                </a:gridCol>
                <a:gridCol w="1710200">
                  <a:extLst>
                    <a:ext uri="{9D8B030D-6E8A-4147-A177-3AD203B41FA5}">
                      <a16:colId xmlns:a16="http://schemas.microsoft.com/office/drawing/2014/main" val="4014112836"/>
                    </a:ext>
                  </a:extLst>
                </a:gridCol>
              </a:tblGrid>
              <a:tr h="612872">
                <a:tc>
                  <a:txBody>
                    <a:bodyPr/>
                    <a:lstStyle/>
                    <a:p>
                      <a:pPr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Metrics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Accuracy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Precision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MY" sz="2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Recall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Specificity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MY" sz="2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F1 measure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716737"/>
                  </a:ext>
                </a:extLst>
              </a:tr>
              <a:tr h="741443">
                <a:tc>
                  <a:txBody>
                    <a:bodyPr/>
                    <a:lstStyle/>
                    <a:p>
                      <a:pPr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(Train)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92.4%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MY" sz="2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96.8%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91.0%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94.9%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94.0%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470924"/>
                  </a:ext>
                </a:extLst>
              </a:tr>
              <a:tr h="940262">
                <a:tc>
                  <a:txBody>
                    <a:bodyPr/>
                    <a:lstStyle/>
                    <a:p>
                      <a:pPr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(Validate)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91.5%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96.3%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90.7%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MY" sz="2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94.2%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MY" sz="2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 rtl="0" fontAlgn="base"/>
                      <a:r>
                        <a:rPr lang="en-MY" sz="2200" b="0" i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93.0%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9328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10D3DC-092A-275B-ADF5-11BBC75B4DE3}"/>
              </a:ext>
            </a:extLst>
          </p:cNvPr>
          <p:cNvSpPr txBox="1"/>
          <p:nvPr/>
        </p:nvSpPr>
        <p:spPr>
          <a:xfrm>
            <a:off x="10730412" y="6833255"/>
            <a:ext cx="713116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Confusion Matrix: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Decision Tree has a great performance in differentiating the campaign offer takers and non-offer takers.</a:t>
            </a:r>
            <a:endParaRPr lang="en-MY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23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005058" y="1841028"/>
            <a:ext cx="755344" cy="755344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521894" y="6722694"/>
            <a:ext cx="4193089" cy="254634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1894" y="4031902"/>
            <a:ext cx="5819117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MY" sz="2800" dirty="0">
                <a:latin typeface="Roboto" panose="02000000000000000000" pitchFamily="2" charset="0"/>
                <a:ea typeface="Roboto" panose="02000000000000000000" pitchFamily="2" charset="0"/>
              </a:rPr>
              <a:t>Evaluating Telco Campaign Performance and Predicting Campaign Offer Takers are conducted using Data Mining Techniques and SEMMA method. </a:t>
            </a:r>
            <a:endParaRPr lang="en-MY" sz="28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21895" y="1611912"/>
            <a:ext cx="729825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Montserrat Extra-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22298" y="1769290"/>
            <a:ext cx="8534400" cy="147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oboto"/>
              </a:rPr>
              <a:t>To assess the effectiveness of “Right Planning” pilot campaign</a:t>
            </a: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</a:rPr>
              <a:t>4573 takers (63% opt in rate) </a:t>
            </a: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</a:rPr>
              <a:t>2921 takers remain active after campaign (64% active rate)</a:t>
            </a: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B050"/>
                </a:solidFill>
                <a:latin typeface="Roboto"/>
              </a:rPr>
              <a:t>Moderately success</a:t>
            </a:r>
            <a:endParaRPr lang="en-US" sz="2400">
              <a:solidFill>
                <a:srgbClr val="00B05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005058" y="2058195"/>
            <a:ext cx="75534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57206" y="6581589"/>
            <a:ext cx="755344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id="19" name="AutoShape 19"/>
          <p:cNvSpPr/>
          <p:nvPr/>
        </p:nvSpPr>
        <p:spPr>
          <a:xfrm rot="5400000">
            <a:off x="3528361" y="5316703"/>
            <a:ext cx="82296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7638449" y="8243441"/>
            <a:ext cx="1189812" cy="1187909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grpSp>
        <p:nvGrpSpPr>
          <p:cNvPr id="22" name="Group 7">
            <a:extLst>
              <a:ext uri="{FF2B5EF4-FFF2-40B4-BE49-F238E27FC236}">
                <a16:creationId xmlns:a16="http://schemas.microsoft.com/office/drawing/2014/main" id="{27A7F189-927A-7E32-D376-922ABFCDA9D9}"/>
              </a:ext>
            </a:extLst>
          </p:cNvPr>
          <p:cNvGrpSpPr/>
          <p:nvPr/>
        </p:nvGrpSpPr>
        <p:grpSpPr>
          <a:xfrm>
            <a:off x="8005057" y="3822122"/>
            <a:ext cx="755344" cy="755344"/>
            <a:chOff x="0" y="0"/>
            <a:chExt cx="1913890" cy="1913890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B059515-ABF3-58B6-1C69-B24DA1408085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24" name="TextBox 18">
            <a:extLst>
              <a:ext uri="{FF2B5EF4-FFF2-40B4-BE49-F238E27FC236}">
                <a16:creationId xmlns:a16="http://schemas.microsoft.com/office/drawing/2014/main" id="{3770E742-FB4C-6DBF-73F2-B958C22EC808}"/>
              </a:ext>
            </a:extLst>
          </p:cNvPr>
          <p:cNvSpPr txBox="1"/>
          <p:nvPr/>
        </p:nvSpPr>
        <p:spPr>
          <a:xfrm>
            <a:off x="7971830" y="4031156"/>
            <a:ext cx="75534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7F3F2CA0-CB7D-8AD3-1A70-9DBF2E20B91F}"/>
              </a:ext>
            </a:extLst>
          </p:cNvPr>
          <p:cNvSpPr txBox="1"/>
          <p:nvPr/>
        </p:nvSpPr>
        <p:spPr>
          <a:xfrm>
            <a:off x="9144000" y="3791866"/>
            <a:ext cx="8534400" cy="1843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To identify campaign takers’ profile</a:t>
            </a: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Target group is sample of </a:t>
            </a:r>
            <a:r>
              <a:rPr lang="en-US" sz="2400" dirty="0" err="1">
                <a:solidFill>
                  <a:srgbClr val="000000"/>
                </a:solidFill>
                <a:latin typeface="Roboto"/>
              </a:rPr>
              <a:t>Kation’s</a:t>
            </a:r>
            <a:r>
              <a:rPr lang="en-US" sz="2400" dirty="0">
                <a:solidFill>
                  <a:srgbClr val="000000"/>
                </a:solidFill>
                <a:latin typeface="Roboto"/>
              </a:rPr>
              <a:t> prepaid Malaysian </a:t>
            </a: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Higher opt in rate among male </a:t>
            </a: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Age group between 22 - 36 years old with tenure &gt; 1 year</a:t>
            </a: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Mostly from </a:t>
            </a:r>
            <a:r>
              <a:rPr lang="en-US" sz="2400" dirty="0" err="1">
                <a:solidFill>
                  <a:srgbClr val="000000"/>
                </a:solidFill>
                <a:latin typeface="Roboto"/>
              </a:rPr>
              <a:t>Klang</a:t>
            </a:r>
            <a:r>
              <a:rPr lang="en-US" sz="2400" dirty="0">
                <a:solidFill>
                  <a:srgbClr val="000000"/>
                </a:solidFill>
                <a:latin typeface="Roboto"/>
              </a:rPr>
              <a:t> Valley, then Sabah and Sarawak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54134026-46C2-5FE5-3B55-3FE1758CBCF7}"/>
              </a:ext>
            </a:extLst>
          </p:cNvPr>
          <p:cNvGrpSpPr/>
          <p:nvPr/>
        </p:nvGrpSpPr>
        <p:grpSpPr>
          <a:xfrm>
            <a:off x="8005057" y="6226460"/>
            <a:ext cx="755344" cy="755344"/>
            <a:chOff x="0" y="0"/>
            <a:chExt cx="1913890" cy="1913890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DC1647F0-3E33-B837-B1D2-8ADD478409D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13" name="TextBox 18">
            <a:extLst>
              <a:ext uri="{FF2B5EF4-FFF2-40B4-BE49-F238E27FC236}">
                <a16:creationId xmlns:a16="http://schemas.microsoft.com/office/drawing/2014/main" id="{EB57B8E0-9E8D-60C0-CCCD-ABF71DF3BD12}"/>
              </a:ext>
            </a:extLst>
          </p:cNvPr>
          <p:cNvSpPr txBox="1"/>
          <p:nvPr/>
        </p:nvSpPr>
        <p:spPr>
          <a:xfrm>
            <a:off x="8004218" y="6426325"/>
            <a:ext cx="755344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10BC-3921-ACF0-FC87-3004904DC370}"/>
              </a:ext>
            </a:extLst>
          </p:cNvPr>
          <p:cNvSpPr txBox="1"/>
          <p:nvPr/>
        </p:nvSpPr>
        <p:spPr>
          <a:xfrm>
            <a:off x="9073695" y="6186338"/>
            <a:ext cx="8604705" cy="305147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To </a:t>
            </a:r>
            <a:r>
              <a:rPr lang="en-US" sz="2400" spc="10" dirty="0">
                <a:solidFill>
                  <a:srgbClr val="000000"/>
                </a:solidFill>
                <a:latin typeface="Roboto"/>
              </a:rPr>
              <a:t>predict campaign takers based on usage and revenue behavior</a:t>
            </a:r>
            <a:endParaRPr lang="en-US" sz="2400" dirty="0">
              <a:solidFill>
                <a:srgbClr val="000000"/>
              </a:solidFill>
              <a:latin typeface="Roboto"/>
            </a:endParaRP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Offer takers tends to:</a:t>
            </a:r>
          </a:p>
          <a:p>
            <a:pPr marL="800100" lvl="1" indent="-342900">
              <a:lnSpc>
                <a:spcPts val="2879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Purchase data plan with charge ≥ RM 13.49  </a:t>
            </a:r>
          </a:p>
          <a:p>
            <a:pPr marL="800100" lvl="1" indent="-342900">
              <a:lnSpc>
                <a:spcPts val="2879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Reload ≥ RM 27.50</a:t>
            </a:r>
          </a:p>
          <a:p>
            <a:pPr marL="800100" lvl="1" indent="-342900">
              <a:lnSpc>
                <a:spcPts val="2879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Have a long tenure and high ARPU </a:t>
            </a: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Decision Tree performed extremely good in classifying the campaign offer takers with non-offer takers.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70391"/>
            <a:ext cx="1189812" cy="1187909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6069488" y="1028700"/>
            <a:ext cx="1189812" cy="118790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632095" y="5727280"/>
            <a:ext cx="7023810" cy="4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84">
                <a:solidFill>
                  <a:srgbClr val="000000"/>
                </a:solidFill>
                <a:latin typeface="Roboto"/>
              </a:rPr>
              <a:t>Thank you.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9659" y="4240316"/>
            <a:ext cx="13048683" cy="128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9600" spc="288">
                <a:solidFill>
                  <a:srgbClr val="000000"/>
                </a:solidFill>
                <a:latin typeface="Montserrat Extra-Bold"/>
              </a:rPr>
              <a:t>That's a wrap!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925830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1445695" y="8616721"/>
            <a:ext cx="581360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spc="83" dirty="0">
                <a:solidFill>
                  <a:srgbClr val="000000"/>
                </a:solidFill>
                <a:latin typeface="Montserrat Extra-Bold Bold"/>
              </a:rPr>
              <a:t>12</a:t>
            </a:r>
            <a:r>
              <a:rPr lang="en-US" sz="2799" spc="83" baseline="30000" dirty="0">
                <a:solidFill>
                  <a:srgbClr val="000000"/>
                </a:solidFill>
                <a:latin typeface="Montserrat Extra-Bold Bold"/>
              </a:rPr>
              <a:t>th</a:t>
            </a:r>
            <a:r>
              <a:rPr lang="en-US" sz="2799" spc="83" dirty="0">
                <a:solidFill>
                  <a:srgbClr val="000000"/>
                </a:solidFill>
                <a:latin typeface="Montserrat Extra-Bold Bold"/>
              </a:rPr>
              <a:t> Jan 2023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12803" y="2324100"/>
            <a:ext cx="7884455" cy="130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Montserrat Extra-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12803" y="3629457"/>
            <a:ext cx="5833528" cy="53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Platform migration in </a:t>
            </a:r>
            <a:r>
              <a:rPr lang="en-US" sz="3199" spc="15" err="1">
                <a:solidFill>
                  <a:srgbClr val="3E5BB2"/>
                </a:solidFill>
                <a:latin typeface="Roboto Bold"/>
              </a:rPr>
              <a:t>Kation</a:t>
            </a:r>
            <a:endParaRPr lang="en-US" sz="3199" spc="15">
              <a:solidFill>
                <a:srgbClr val="3E5BB2"/>
              </a:solidFill>
              <a:latin typeface="Roboto Bold"/>
            </a:endParaRPr>
          </a:p>
        </p:txBody>
      </p:sp>
      <p:grpSp>
        <p:nvGrpSpPr>
          <p:cNvPr id="7" name="Group 7"/>
          <p:cNvGrpSpPr/>
          <p:nvPr/>
        </p:nvGrpSpPr>
        <p:grpSpPr>
          <a:xfrm rot="5400000">
            <a:off x="1027748" y="1764422"/>
            <a:ext cx="1189812" cy="1187909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9" name="AutoShape 9"/>
          <p:cNvSpPr/>
          <p:nvPr/>
        </p:nvSpPr>
        <p:spPr>
          <a:xfrm rot="5400000">
            <a:off x="-2346567" y="5138737"/>
            <a:ext cx="67600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03D0DC4-992A-9D16-32A9-8B8BDD319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573" y="4381500"/>
            <a:ext cx="5169784" cy="379656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4F859A70-5CCB-7C6C-916A-4538E831EC0B}"/>
              </a:ext>
            </a:extLst>
          </p:cNvPr>
          <p:cNvSpPr txBox="1"/>
          <p:nvPr/>
        </p:nvSpPr>
        <p:spPr>
          <a:xfrm>
            <a:off x="2012802" y="5138737"/>
            <a:ext cx="9493395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An initiative called ‘Right Planning’ is conducted </a:t>
            </a:r>
          </a:p>
          <a:p>
            <a:pPr lvl="1">
              <a:lnSpc>
                <a:spcPts val="2940"/>
              </a:lnSpc>
            </a:pPr>
            <a:r>
              <a:rPr lang="en-US" sz="2000" spc="10">
                <a:solidFill>
                  <a:srgbClr val="000000"/>
                </a:solidFill>
                <a:latin typeface="Roboto"/>
              </a:rPr>
              <a:t> – to migrate old rate plans to new rate plans</a:t>
            </a:r>
          </a:p>
          <a:p>
            <a:pPr>
              <a:lnSpc>
                <a:spcPts val="2940"/>
              </a:lnSpc>
            </a:pPr>
            <a:endParaRPr lang="en-US" sz="2800" spc="10">
              <a:solidFill>
                <a:srgbClr val="000000"/>
              </a:solidFill>
              <a:latin typeface="Roboto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Business goal: To standardize the rate plans &amp; enhance customers’ experience and users’ experience. </a:t>
            </a:r>
          </a:p>
          <a:p>
            <a:pPr>
              <a:lnSpc>
                <a:spcPts val="2940"/>
              </a:lnSpc>
            </a:pPr>
            <a:endParaRPr lang="en-US" sz="2800" spc="10">
              <a:solidFill>
                <a:srgbClr val="000000"/>
              </a:solidFill>
              <a:latin typeface="Roboto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Decided to launch a pilot campaign.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012802" y="3629457"/>
            <a:ext cx="9340997" cy="11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To assess pilot campaign performance before implementing to the entire customer base.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1027748" y="1764422"/>
            <a:ext cx="1189812" cy="1187909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9" name="AutoShape 9"/>
          <p:cNvSpPr/>
          <p:nvPr/>
        </p:nvSpPr>
        <p:spPr>
          <a:xfrm rot="5400000">
            <a:off x="-2346567" y="5138737"/>
            <a:ext cx="67600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D0CC5E4-4BEE-C43A-E39B-74E677F85AE2}"/>
              </a:ext>
            </a:extLst>
          </p:cNvPr>
          <p:cNvSpPr txBox="1"/>
          <p:nvPr/>
        </p:nvSpPr>
        <p:spPr>
          <a:xfrm>
            <a:off x="2012803" y="2324100"/>
            <a:ext cx="14446394" cy="1305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Montserrat Extra-Bold"/>
              </a:rPr>
              <a:t>Analysis Goal &amp; Objective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76F74DE3-0EB0-24C8-7FFE-F06867B3BE50}"/>
              </a:ext>
            </a:extLst>
          </p:cNvPr>
          <p:cNvSpPr txBox="1"/>
          <p:nvPr/>
        </p:nvSpPr>
        <p:spPr>
          <a:xfrm>
            <a:off x="2012802" y="5138737"/>
            <a:ext cx="9645791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To evaluate the effectiveness of ‘Right Planning’ pilot campaign.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800" spc="10">
              <a:solidFill>
                <a:srgbClr val="000000"/>
              </a:solidFill>
              <a:latin typeface="Roboto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To determine campaign takers’ profile. </a:t>
            </a:r>
          </a:p>
          <a:p>
            <a:pPr>
              <a:lnSpc>
                <a:spcPts val="2940"/>
              </a:lnSpc>
            </a:pPr>
            <a:endParaRPr lang="en-US" sz="2800" spc="10">
              <a:solidFill>
                <a:srgbClr val="000000"/>
              </a:solidFill>
              <a:latin typeface="Roboto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To predict campaign takers based on usage and revenue behavior. 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1183EEE7-412B-780F-D7F1-6ED6E842286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4214834"/>
            <a:ext cx="5065200" cy="37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2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012802" y="3629457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Campaign data in customer level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1040737" y="1738444"/>
            <a:ext cx="1189812" cy="1187909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9" name="AutoShape 9"/>
          <p:cNvSpPr/>
          <p:nvPr/>
        </p:nvSpPr>
        <p:spPr>
          <a:xfrm rot="5400000">
            <a:off x="-2346567" y="5138737"/>
            <a:ext cx="67600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D0CC5E4-4BEE-C43A-E39B-74E677F85AE2}"/>
              </a:ext>
            </a:extLst>
          </p:cNvPr>
          <p:cNvSpPr txBox="1"/>
          <p:nvPr/>
        </p:nvSpPr>
        <p:spPr>
          <a:xfrm>
            <a:off x="2012803" y="2324100"/>
            <a:ext cx="14446394" cy="1305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Montserrat Extra-Bold"/>
              </a:rPr>
              <a:t>Dataset Description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76F74DE3-0EB0-24C8-7FFE-F06867B3BE50}"/>
              </a:ext>
            </a:extLst>
          </p:cNvPr>
          <p:cNvSpPr txBox="1"/>
          <p:nvPr/>
        </p:nvSpPr>
        <p:spPr>
          <a:xfrm>
            <a:off x="2012802" y="5138737"/>
            <a:ext cx="9645791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Demographic</a:t>
            </a:r>
          </a:p>
          <a:p>
            <a:pPr>
              <a:lnSpc>
                <a:spcPts val="2940"/>
              </a:lnSpc>
            </a:pPr>
            <a:endParaRPr lang="en-US" sz="2800" spc="10">
              <a:solidFill>
                <a:srgbClr val="000000"/>
              </a:solidFill>
              <a:latin typeface="Roboto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Usage before and after campaign </a:t>
            </a:r>
          </a:p>
          <a:p>
            <a:pPr>
              <a:lnSpc>
                <a:spcPts val="2940"/>
              </a:lnSpc>
            </a:pPr>
            <a:endParaRPr lang="en-US" sz="2800" spc="10">
              <a:solidFill>
                <a:srgbClr val="000000"/>
              </a:solidFill>
              <a:latin typeface="Roboto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Revenue before and after campaign 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800" spc="10">
              <a:solidFill>
                <a:srgbClr val="000000"/>
              </a:solidFill>
              <a:latin typeface="Roboto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Status before and after campaign 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1183EEE7-412B-780F-D7F1-6ED6E842286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4214834"/>
            <a:ext cx="5065200" cy="379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F6E58C-FAAD-F34B-5720-C59F2A0A0FB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400" y="4320506"/>
            <a:ext cx="5184000" cy="36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9D7E458F-3F36-6BFB-DBFC-6FD6DD170DFD}"/>
              </a:ext>
            </a:extLst>
          </p:cNvPr>
          <p:cNvGrpSpPr/>
          <p:nvPr/>
        </p:nvGrpSpPr>
        <p:grpSpPr>
          <a:xfrm rot="5400000">
            <a:off x="1027748" y="1764422"/>
            <a:ext cx="1189812" cy="1187909"/>
            <a:chOff x="0" y="0"/>
            <a:chExt cx="6350000" cy="6339840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566AA35C-0CAB-081A-9E24-F08714F6672B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id="4" name="AutoShape 9">
            <a:extLst>
              <a:ext uri="{FF2B5EF4-FFF2-40B4-BE49-F238E27FC236}">
                <a16:creationId xmlns:a16="http://schemas.microsoft.com/office/drawing/2014/main" id="{4735E71F-8CD9-EFC8-DF39-F0F9B699B62D}"/>
              </a:ext>
            </a:extLst>
          </p:cNvPr>
          <p:cNvSpPr/>
          <p:nvPr/>
        </p:nvSpPr>
        <p:spPr>
          <a:xfrm rot="5400000">
            <a:off x="-2346567" y="5138737"/>
            <a:ext cx="67600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B5D74A3-0FE0-4BA2-0531-73704874EF4B}"/>
              </a:ext>
            </a:extLst>
          </p:cNvPr>
          <p:cNvSpPr/>
          <p:nvPr/>
        </p:nvSpPr>
        <p:spPr>
          <a:xfrm>
            <a:off x="12526616" y="3108612"/>
            <a:ext cx="4727922" cy="5495184"/>
          </a:xfrm>
          <a:prstGeom prst="rect">
            <a:avLst/>
          </a:prstGeom>
          <a:solidFill>
            <a:srgbClr val="3E5BB2">
              <a:alpha val="9804"/>
            </a:srgbClr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97E24661-C34F-1A19-2CF7-A2C49A01FEE0}"/>
              </a:ext>
            </a:extLst>
          </p:cNvPr>
          <p:cNvSpPr/>
          <p:nvPr/>
        </p:nvSpPr>
        <p:spPr>
          <a:xfrm>
            <a:off x="7101508" y="3143728"/>
            <a:ext cx="4727922" cy="5479496"/>
          </a:xfrm>
          <a:prstGeom prst="rect">
            <a:avLst/>
          </a:prstGeom>
          <a:solidFill>
            <a:srgbClr val="3E5BB2">
              <a:alpha val="9804"/>
            </a:srgbClr>
          </a:solidFill>
        </p:spPr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D8E820DC-B631-D342-6519-49635376CE8D}"/>
              </a:ext>
            </a:extLst>
          </p:cNvPr>
          <p:cNvSpPr/>
          <p:nvPr/>
        </p:nvSpPr>
        <p:spPr>
          <a:xfrm>
            <a:off x="1676400" y="3124300"/>
            <a:ext cx="4727922" cy="5479496"/>
          </a:xfrm>
          <a:prstGeom prst="rect">
            <a:avLst/>
          </a:prstGeom>
          <a:solidFill>
            <a:srgbClr val="3E5BB2">
              <a:alpha val="9804"/>
            </a:srgbClr>
          </a:solidFill>
        </p:spPr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07A44165-9CAF-60E2-5978-4C5470AC0FC0}"/>
              </a:ext>
            </a:extLst>
          </p:cNvPr>
          <p:cNvSpPr txBox="1"/>
          <p:nvPr/>
        </p:nvSpPr>
        <p:spPr>
          <a:xfrm>
            <a:off x="1676400" y="8778837"/>
            <a:ext cx="62555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3D79C44F-866E-A9B1-FF12-4C53259E08A7}"/>
              </a:ext>
            </a:extLst>
          </p:cNvPr>
          <p:cNvSpPr txBox="1"/>
          <p:nvPr/>
        </p:nvSpPr>
        <p:spPr>
          <a:xfrm>
            <a:off x="7101508" y="8778837"/>
            <a:ext cx="62555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A661E2-4FE2-C512-4527-953FB206F432}"/>
              </a:ext>
            </a:extLst>
          </p:cNvPr>
          <p:cNvSpPr txBox="1"/>
          <p:nvPr/>
        </p:nvSpPr>
        <p:spPr>
          <a:xfrm>
            <a:off x="2180755" y="4448811"/>
            <a:ext cx="40621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ID 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TENURE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AGE 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GENDER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NATIONALITY 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STATE 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STATUS_BEFORE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STATUS_AFTER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OFFER_TAKER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OFFER_TAKE_UP_DT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ACTIVITY_DAYS_AFTER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ACTVIITY_STATUS_AFTER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7FA548-0CDF-F875-7C9D-ED1F19A0EBDE}"/>
              </a:ext>
            </a:extLst>
          </p:cNvPr>
          <p:cNvSpPr txBox="1"/>
          <p:nvPr/>
        </p:nvSpPr>
        <p:spPr>
          <a:xfrm>
            <a:off x="13009272" y="4491948"/>
            <a:ext cx="36023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ARPU_BEFORE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ARPU_AFTER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CPA_RVN_BEFORE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CPA_RVN_AFTER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DATA_CHRG_BEFORE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DATA_CHRG_AFTER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RLD_AMT_BEFORE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RLD_AMT_AFTER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248F43-1B7D-6E58-CE69-467031499424}"/>
              </a:ext>
            </a:extLst>
          </p:cNvPr>
          <p:cNvSpPr txBox="1"/>
          <p:nvPr/>
        </p:nvSpPr>
        <p:spPr>
          <a:xfrm>
            <a:off x="7414284" y="4491948"/>
            <a:ext cx="34431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DATA_USG_BEFORE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DATA_USG_AFTER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DATA_PURC_BEFORE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DATA_PURC_AFTER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RLD_IND_BEFORE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RLD_IND_AFTER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VOICE_USG_BEFORE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VOICE_USG_AFTER</a:t>
            </a: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Picture 43" descr="Shape&#10;&#10;Description automatically generated with low confidence">
            <a:extLst>
              <a:ext uri="{FF2B5EF4-FFF2-40B4-BE49-F238E27FC236}">
                <a16:creationId xmlns:a16="http://schemas.microsoft.com/office/drawing/2014/main" id="{5C4F137A-88E4-1E1B-D7C1-D2E2095309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66" y="3218547"/>
            <a:ext cx="997643" cy="997643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low confidence">
            <a:extLst>
              <a:ext uri="{FF2B5EF4-FFF2-40B4-BE49-F238E27FC236}">
                <a16:creationId xmlns:a16="http://schemas.microsoft.com/office/drawing/2014/main" id="{F26012C4-4427-F36D-5CF8-0B0DA5882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218547"/>
            <a:ext cx="997643" cy="997643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D900197C-9155-DF35-DA0C-6E3BE190A6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42" b="89868" l="10000" r="90000">
                        <a14:foregroundMark x1="34878" y1="11013" x2="54390" y2="7342"/>
                        <a14:foregroundMark x1="54390" y1="7342" x2="62683" y2="9398"/>
                        <a14:foregroundMark x1="50366" y1="24670" x2="40854" y2="26285"/>
                        <a14:foregroundMark x1="40854" y1="26285" x2="35854" y2="41557"/>
                        <a14:foregroundMark x1="35854" y1="41557" x2="45610" y2="55213"/>
                        <a14:foregroundMark x1="45610" y1="55213" x2="56220" y2="54919"/>
                        <a14:foregroundMark x1="56220" y1="54919" x2="63902" y2="41116"/>
                        <a14:foregroundMark x1="63902" y1="41116" x2="58537" y2="26579"/>
                        <a14:foregroundMark x1="58537" y1="26579" x2="50366" y2="18796"/>
                        <a14:foregroundMark x1="50366" y1="18796" x2="42439" y2="19383"/>
                        <a14:foregroundMark x1="22733" y1="78493" x2="32439" y2="79589"/>
                        <a14:foregroundMark x1="32439" y1="79589" x2="57805" y2="76211"/>
                        <a14:foregroundMark x1="57805" y1="76211" x2="76422" y2="77012"/>
                        <a14:foregroundMark x1="20366" y1="75771" x2="27927" y2="82526"/>
                        <a14:foregroundMark x1="27927" y1="82526" x2="37683" y2="86344"/>
                        <a14:foregroundMark x1="37683" y1="86344" x2="48902" y2="86490"/>
                        <a14:foregroundMark x1="48902" y1="86490" x2="69756" y2="83260"/>
                        <a14:foregroundMark x1="69756" y1="83260" x2="74594" y2="80799"/>
                        <a14:backgroundMark x1="17927" y1="76211" x2="21707" y2="80764"/>
                        <a14:backgroundMark x1="79634" y1="76652" x2="75488" y2="8164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18" y="3198725"/>
            <a:ext cx="1386825" cy="115005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75B6A5D-52BD-01DA-70CB-5B5EC4F9E9FA}"/>
              </a:ext>
            </a:extLst>
          </p:cNvPr>
          <p:cNvSpPr txBox="1"/>
          <p:nvPr/>
        </p:nvSpPr>
        <p:spPr>
          <a:xfrm>
            <a:off x="2009271" y="2601080"/>
            <a:ext cx="4062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spc="15">
                <a:solidFill>
                  <a:srgbClr val="3E5BB2"/>
                </a:solidFill>
                <a:latin typeface="Roboto Bold"/>
              </a:rPr>
              <a:t>Demographic &amp; Status</a:t>
            </a:r>
            <a:endParaRPr lang="en-US" sz="28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6CC441-FB84-3AF6-4296-64BEAA166AA9}"/>
              </a:ext>
            </a:extLst>
          </p:cNvPr>
          <p:cNvSpPr txBox="1"/>
          <p:nvPr/>
        </p:nvSpPr>
        <p:spPr>
          <a:xfrm>
            <a:off x="7434379" y="2599005"/>
            <a:ext cx="4062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spc="15">
                <a:solidFill>
                  <a:srgbClr val="3E5BB2"/>
                </a:solidFill>
                <a:latin typeface="Roboto Bold"/>
              </a:rPr>
              <a:t>Usage</a:t>
            </a:r>
            <a:endParaRPr lang="en-US" sz="28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D4634E-2949-10A2-80B0-91EDECECEA0A}"/>
              </a:ext>
            </a:extLst>
          </p:cNvPr>
          <p:cNvSpPr txBox="1"/>
          <p:nvPr/>
        </p:nvSpPr>
        <p:spPr>
          <a:xfrm>
            <a:off x="12859487" y="2599005"/>
            <a:ext cx="4062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spc="15">
                <a:solidFill>
                  <a:srgbClr val="3E5BB2"/>
                </a:solidFill>
                <a:latin typeface="Roboto Bold"/>
              </a:rPr>
              <a:t>Revenue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6129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AutoShape 3">
            <a:extLst>
              <a:ext uri="{FF2B5EF4-FFF2-40B4-BE49-F238E27FC236}">
                <a16:creationId xmlns:a16="http://schemas.microsoft.com/office/drawing/2014/main" id="{23813EDD-9B66-C07A-E6E0-0BF3B4D78CEE}"/>
              </a:ext>
            </a:extLst>
          </p:cNvPr>
          <p:cNvSpPr/>
          <p:nvPr/>
        </p:nvSpPr>
        <p:spPr>
          <a:xfrm>
            <a:off x="1042142" y="2567339"/>
            <a:ext cx="16179058" cy="7300561"/>
          </a:xfrm>
          <a:prstGeom prst="rect">
            <a:avLst/>
          </a:prstGeom>
          <a:solidFill>
            <a:srgbClr val="3E5BB2">
              <a:alpha val="9804"/>
            </a:srgbClr>
          </a:solidFill>
        </p:spPr>
      </p:sp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S</a:t>
            </a:r>
            <a:r>
              <a:rPr lang="en-US" sz="7200">
                <a:latin typeface="Montserrat Extra-Bold"/>
              </a:rPr>
              <a:t>ample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910985"/>
              </p:ext>
            </p:extLst>
          </p:nvPr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4" name="Picture 43" descr="Table&#10;&#10;Description automatically generated">
            <a:extLst>
              <a:ext uri="{FF2B5EF4-FFF2-40B4-BE49-F238E27FC236}">
                <a16:creationId xmlns:a16="http://schemas.microsoft.com/office/drawing/2014/main" id="{36C155EA-409C-BF1E-B644-6C21F51E3E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20" y="2710060"/>
            <a:ext cx="8300961" cy="2458720"/>
          </a:xfrm>
          <a:prstGeom prst="rect">
            <a:avLst/>
          </a:prstGeom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ADDF827-636A-9A9C-5F97-EEEDD6669886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19" y="6194907"/>
            <a:ext cx="8300961" cy="3481198"/>
          </a:xfrm>
          <a:prstGeom prst="rect">
            <a:avLst/>
          </a:prstGeom>
          <a:ln>
            <a:noFill/>
          </a:ln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53B511AB-98C3-D446-D2EC-1E6CA44CE9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541288" y="2713709"/>
            <a:ext cx="1284879" cy="1334939"/>
          </a:xfrm>
          <a:prstGeom prst="rect">
            <a:avLst/>
          </a:prstGeom>
        </p:spPr>
      </p:pic>
      <p:sp>
        <p:nvSpPr>
          <p:cNvPr id="46" name="Arrow: Down 3">
            <a:extLst>
              <a:ext uri="{FF2B5EF4-FFF2-40B4-BE49-F238E27FC236}">
                <a16:creationId xmlns:a16="http://schemas.microsoft.com/office/drawing/2014/main" id="{58F910EF-50F0-8367-0D96-E5EE97F5969E}"/>
              </a:ext>
            </a:extLst>
          </p:cNvPr>
          <p:cNvSpPr/>
          <p:nvPr/>
        </p:nvSpPr>
        <p:spPr>
          <a:xfrm>
            <a:off x="8856132" y="5399744"/>
            <a:ext cx="575734" cy="600284"/>
          </a:xfrm>
          <a:prstGeom prst="downArrow">
            <a:avLst/>
          </a:prstGeom>
          <a:solidFill>
            <a:srgbClr val="3D5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6C51D294-5D4B-8091-91DA-144754095A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554046" y="6194907"/>
            <a:ext cx="1284879" cy="1334939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724925" y="3228892"/>
            <a:ext cx="917603" cy="30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000" spc="63">
                <a:solidFill>
                  <a:srgbClr val="000000"/>
                </a:solidFill>
                <a:latin typeface="Roboto"/>
              </a:rPr>
              <a:t>Basic</a:t>
            </a:r>
          </a:p>
        </p:txBody>
      </p:sp>
      <p:sp>
        <p:nvSpPr>
          <p:cNvPr id="56" name="TextBox 24">
            <a:extLst>
              <a:ext uri="{FF2B5EF4-FFF2-40B4-BE49-F238E27FC236}">
                <a16:creationId xmlns:a16="http://schemas.microsoft.com/office/drawing/2014/main" id="{C24DEDF5-C01E-A05A-E84E-BB2ABA6F638E}"/>
              </a:ext>
            </a:extLst>
          </p:cNvPr>
          <p:cNvSpPr txBox="1"/>
          <p:nvPr/>
        </p:nvSpPr>
        <p:spPr>
          <a:xfrm>
            <a:off x="12496801" y="6738861"/>
            <a:ext cx="1471309" cy="30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000" spc="63">
                <a:solidFill>
                  <a:srgbClr val="000000"/>
                </a:solidFill>
                <a:latin typeface="Roboto"/>
              </a:rPr>
              <a:t>Advance</a:t>
            </a:r>
          </a:p>
        </p:txBody>
      </p:sp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7272 records, 27 features</a:t>
            </a:r>
          </a:p>
        </p:txBody>
      </p:sp>
    </p:spTree>
    <p:extLst>
      <p:ext uri="{BB962C8B-B14F-4D97-AF65-F5344CB8AC3E}">
        <p14:creationId xmlns:p14="http://schemas.microsoft.com/office/powerpoint/2010/main" val="3677492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3">
            <a:extLst>
              <a:ext uri="{FF2B5EF4-FFF2-40B4-BE49-F238E27FC236}">
                <a16:creationId xmlns:a16="http://schemas.microsoft.com/office/drawing/2014/main" id="{C70D3EFD-CD4D-41E4-8C46-625E88F44B94}"/>
              </a:ext>
            </a:extLst>
          </p:cNvPr>
          <p:cNvSpPr/>
          <p:nvPr/>
        </p:nvSpPr>
        <p:spPr>
          <a:xfrm>
            <a:off x="1042142" y="2567339"/>
            <a:ext cx="16179058" cy="7300561"/>
          </a:xfrm>
          <a:prstGeom prst="rect">
            <a:avLst/>
          </a:prstGeom>
          <a:solidFill>
            <a:srgbClr val="3E5BB2">
              <a:alpha val="9804"/>
            </a:srgbClr>
          </a:solidFill>
        </p:spPr>
      </p:sp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S</a:t>
            </a:r>
            <a:r>
              <a:rPr lang="en-US" sz="7200">
                <a:latin typeface="Montserrat Extra-Bold"/>
              </a:rPr>
              <a:t>ample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/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Reclassification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6F55BCF7-25CB-A718-1969-B470E0C15C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623943"/>
            <a:ext cx="14020800" cy="72439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784CC1A-DFB6-4DB5-79AA-2C33CED6D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740560" y="2657581"/>
            <a:ext cx="1284879" cy="1334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1F4DE9-AB41-2DF5-2B64-F66DA16482BB}"/>
              </a:ext>
            </a:extLst>
          </p:cNvPr>
          <p:cNvSpPr txBox="1"/>
          <p:nvPr/>
        </p:nvSpPr>
        <p:spPr>
          <a:xfrm>
            <a:off x="15926742" y="3140384"/>
            <a:ext cx="109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63">
                <a:solidFill>
                  <a:srgbClr val="000000"/>
                </a:solidFill>
                <a:latin typeface="Roboto"/>
              </a:rPr>
              <a:t>Manual</a:t>
            </a:r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04C0BC0-8608-BD25-CA9B-6DB3D63C42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848600" y="2657581"/>
            <a:ext cx="1284879" cy="1334939"/>
          </a:xfrm>
          <a:prstGeom prst="rect">
            <a:avLst/>
          </a:prstGeom>
        </p:spPr>
      </p:pic>
      <p:sp>
        <p:nvSpPr>
          <p:cNvPr id="11" name="TextBox 24">
            <a:extLst>
              <a:ext uri="{FF2B5EF4-FFF2-40B4-BE49-F238E27FC236}">
                <a16:creationId xmlns:a16="http://schemas.microsoft.com/office/drawing/2014/main" id="{5BAF1FD0-4DD1-EEC6-5E15-38A76E5BF0D2}"/>
              </a:ext>
            </a:extLst>
          </p:cNvPr>
          <p:cNvSpPr txBox="1"/>
          <p:nvPr/>
        </p:nvSpPr>
        <p:spPr>
          <a:xfrm>
            <a:off x="7723094" y="3140384"/>
            <a:ext cx="1471309" cy="30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000" spc="63">
                <a:solidFill>
                  <a:srgbClr val="000000"/>
                </a:solidFill>
                <a:latin typeface="Roboto"/>
              </a:rPr>
              <a:t>Advance</a:t>
            </a:r>
          </a:p>
        </p:txBody>
      </p:sp>
    </p:spTree>
    <p:extLst>
      <p:ext uri="{BB962C8B-B14F-4D97-AF65-F5344CB8AC3E}">
        <p14:creationId xmlns:p14="http://schemas.microsoft.com/office/powerpoint/2010/main" val="94710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1028697" y="850782"/>
            <a:ext cx="970171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7200" u="sng">
                <a:latin typeface="Montserrat Extra-Bold"/>
              </a:rPr>
              <a:t>E</a:t>
            </a:r>
            <a:r>
              <a:rPr lang="en-US" sz="7200">
                <a:latin typeface="Montserrat Extra-Bold"/>
              </a:rPr>
              <a:t>xplore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FA2CC-F2EE-EF8E-FE2D-B678F052EF5A}"/>
              </a:ext>
            </a:extLst>
          </p:cNvPr>
          <p:cNvSpPr txBox="1"/>
          <p:nvPr/>
        </p:nvSpPr>
        <p:spPr>
          <a:xfrm>
            <a:off x="7709647" y="1290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B08D289B-29BA-C72B-E4AA-D90B06F07A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495016"/>
              </p:ext>
            </p:extLst>
          </p:nvPr>
        </p:nvGraphicFramePr>
        <p:xfrm>
          <a:off x="0" y="-248928"/>
          <a:ext cx="5257800" cy="107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">
            <a:extLst>
              <a:ext uri="{FF2B5EF4-FFF2-40B4-BE49-F238E27FC236}">
                <a16:creationId xmlns:a16="http://schemas.microsoft.com/office/drawing/2014/main" id="{97244060-0E57-8414-18D3-463BBF29D770}"/>
              </a:ext>
            </a:extLst>
          </p:cNvPr>
          <p:cNvSpPr txBox="1"/>
          <p:nvPr/>
        </p:nvSpPr>
        <p:spPr>
          <a:xfrm>
            <a:off x="1028695" y="1891214"/>
            <a:ext cx="9340997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5">
                <a:solidFill>
                  <a:srgbClr val="3E5BB2"/>
                </a:solidFill>
                <a:latin typeface="Roboto Bold"/>
              </a:rPr>
              <a:t>Univariate Analysis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51A818D-5313-6B2D-6944-8B4999477CD2}"/>
              </a:ext>
            </a:extLst>
          </p:cNvPr>
          <p:cNvSpPr/>
          <p:nvPr/>
        </p:nvSpPr>
        <p:spPr>
          <a:xfrm>
            <a:off x="3378496" y="2500574"/>
            <a:ext cx="4727922" cy="3049506"/>
          </a:xfrm>
          <a:prstGeom prst="rect">
            <a:avLst/>
          </a:prstGeom>
          <a:solidFill>
            <a:srgbClr val="3E5BB2">
              <a:alpha val="9804"/>
            </a:srgbClr>
          </a:solid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0AFDD-241E-005A-1D05-3139352DCBF3}"/>
              </a:ext>
            </a:extLst>
          </p:cNvPr>
          <p:cNvSpPr txBox="1"/>
          <p:nvPr/>
        </p:nvSpPr>
        <p:spPr>
          <a:xfrm>
            <a:off x="1028695" y="9082277"/>
            <a:ext cx="1440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There are 4 issues found: Intentional, Noisy, Incomplete &amp; Inconsistent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000000"/>
                </a:solidFill>
                <a:latin typeface="Roboto"/>
              </a:rPr>
              <a:t>Perform data cleaning during </a:t>
            </a:r>
            <a:r>
              <a:rPr lang="en-US" sz="2800" u="sng" spc="10">
                <a:solidFill>
                  <a:srgbClr val="000000"/>
                </a:solidFill>
                <a:latin typeface="Roboto"/>
              </a:rPr>
              <a:t>M</a:t>
            </a:r>
            <a:r>
              <a:rPr lang="en-US" sz="2800" spc="10">
                <a:solidFill>
                  <a:srgbClr val="000000"/>
                </a:solidFill>
                <a:latin typeface="Roboto"/>
              </a:rPr>
              <a:t>odify stage.</a:t>
            </a:r>
            <a:endParaRPr lang="en-US" sz="2800"/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A272EE2-EE4B-E026-5E98-07DE2EE58B68}"/>
              </a:ext>
            </a:extLst>
          </p:cNvPr>
          <p:cNvSpPr/>
          <p:nvPr/>
        </p:nvSpPr>
        <p:spPr>
          <a:xfrm>
            <a:off x="3378496" y="5802704"/>
            <a:ext cx="4727922" cy="3049506"/>
          </a:xfrm>
          <a:prstGeom prst="rect">
            <a:avLst/>
          </a:prstGeom>
          <a:solidFill>
            <a:srgbClr val="3E5BB2">
              <a:alpha val="9804"/>
            </a:srgbClr>
          </a:solidFill>
        </p:spPr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9C8872B4-29A9-D9E6-B241-1EEBC758EBFD}"/>
              </a:ext>
            </a:extLst>
          </p:cNvPr>
          <p:cNvSpPr/>
          <p:nvPr/>
        </p:nvSpPr>
        <p:spPr>
          <a:xfrm>
            <a:off x="9296400" y="2525664"/>
            <a:ext cx="4727922" cy="3049506"/>
          </a:xfrm>
          <a:prstGeom prst="rect">
            <a:avLst/>
          </a:prstGeom>
          <a:solidFill>
            <a:srgbClr val="3E5BB2">
              <a:alpha val="9804"/>
            </a:srgbClr>
          </a:solidFill>
        </p:spPr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5C2B198D-A00D-0964-0553-D4C0F0B26B9F}"/>
              </a:ext>
            </a:extLst>
          </p:cNvPr>
          <p:cNvSpPr/>
          <p:nvPr/>
        </p:nvSpPr>
        <p:spPr>
          <a:xfrm>
            <a:off x="9305365" y="5827794"/>
            <a:ext cx="4727922" cy="3049506"/>
          </a:xfrm>
          <a:prstGeom prst="rect">
            <a:avLst/>
          </a:prstGeom>
          <a:solidFill>
            <a:srgbClr val="3E5BB2">
              <a:alpha val="9804"/>
            </a:srgbClr>
          </a:solidFill>
        </p:spPr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39416445-24D4-1EB2-5ED2-D19C2F32E5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644282" y="5766725"/>
            <a:ext cx="1284879" cy="13349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B3DB94-6683-6A4A-9F5F-DDCC2DBE5FF0}"/>
              </a:ext>
            </a:extLst>
          </p:cNvPr>
          <p:cNvSpPr txBox="1"/>
          <p:nvPr/>
        </p:nvSpPr>
        <p:spPr>
          <a:xfrm>
            <a:off x="13618237" y="6278322"/>
            <a:ext cx="149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63">
                <a:solidFill>
                  <a:srgbClr val="000000"/>
                </a:solidFill>
                <a:latin typeface="Roboto"/>
              </a:rPr>
              <a:t>Incomplete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2F3DB0-D770-E7E0-3C09-D847C6A4A0BD}"/>
              </a:ext>
            </a:extLst>
          </p:cNvPr>
          <p:cNvSpPr txBox="1"/>
          <p:nvPr/>
        </p:nvSpPr>
        <p:spPr>
          <a:xfrm>
            <a:off x="9578743" y="6216767"/>
            <a:ext cx="3602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OFFER_TAKE_UP_DT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FA6409B5-45B0-DE40-0101-3947E10382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644282" y="2464529"/>
            <a:ext cx="1284879" cy="13349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493B142-CE44-CA02-F35A-AF4D59ADB97F}"/>
              </a:ext>
            </a:extLst>
          </p:cNvPr>
          <p:cNvSpPr txBox="1"/>
          <p:nvPr/>
        </p:nvSpPr>
        <p:spPr>
          <a:xfrm>
            <a:off x="13618237" y="2976126"/>
            <a:ext cx="149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63">
                <a:solidFill>
                  <a:srgbClr val="000000"/>
                </a:solidFill>
                <a:latin typeface="Roboto"/>
              </a:rPr>
              <a:t>Intentional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B4A24-5F58-E604-31B6-E32F0588C2E9}"/>
              </a:ext>
            </a:extLst>
          </p:cNvPr>
          <p:cNvSpPr txBox="1"/>
          <p:nvPr/>
        </p:nvSpPr>
        <p:spPr>
          <a:xfrm>
            <a:off x="9669177" y="2760682"/>
            <a:ext cx="3602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AGE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0F004E8B-BE36-A161-0FC7-31B90A971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550577" y="5802704"/>
            <a:ext cx="1284879" cy="13349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63606C-FE8C-C4C1-87DF-176BC32DBE23}"/>
              </a:ext>
            </a:extLst>
          </p:cNvPr>
          <p:cNvSpPr txBox="1"/>
          <p:nvPr/>
        </p:nvSpPr>
        <p:spPr>
          <a:xfrm>
            <a:off x="7450878" y="6125170"/>
            <a:ext cx="1490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spc="63">
                <a:solidFill>
                  <a:srgbClr val="000000"/>
                </a:solidFill>
                <a:latin typeface="Roboto"/>
              </a:rPr>
              <a:t>Noisy </a:t>
            </a:r>
          </a:p>
          <a:p>
            <a:pPr algn="ctr"/>
            <a:r>
              <a:rPr lang="en-US" spc="63">
                <a:solidFill>
                  <a:srgbClr val="000000"/>
                </a:solidFill>
                <a:latin typeface="Roboto"/>
              </a:rPr>
              <a:t>&amp;</a:t>
            </a:r>
          </a:p>
          <a:p>
            <a:pPr algn="ctr"/>
            <a:r>
              <a:rPr lang="en-US" sz="1800" spc="63">
                <a:solidFill>
                  <a:srgbClr val="000000"/>
                </a:solidFill>
                <a:latin typeface="Roboto"/>
              </a:rPr>
              <a:t>Incomplete</a:t>
            </a:r>
            <a:endParaRPr lang="en-US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AB2D7737-E804-E100-7908-C9F7462C47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542051" y="2439439"/>
            <a:ext cx="1284879" cy="133493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C11957D-6469-5920-29B6-2C42957587FE}"/>
              </a:ext>
            </a:extLst>
          </p:cNvPr>
          <p:cNvSpPr txBox="1"/>
          <p:nvPr/>
        </p:nvSpPr>
        <p:spPr>
          <a:xfrm>
            <a:off x="7414110" y="2975705"/>
            <a:ext cx="16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63">
                <a:solidFill>
                  <a:srgbClr val="000000"/>
                </a:solidFill>
                <a:latin typeface="Roboto"/>
              </a:rPr>
              <a:t>Inconsistent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EAB53D-7D46-D543-EF3E-36879A5CE349}"/>
              </a:ext>
            </a:extLst>
          </p:cNvPr>
          <p:cNvSpPr txBox="1"/>
          <p:nvPr/>
        </p:nvSpPr>
        <p:spPr>
          <a:xfrm>
            <a:off x="3679959" y="2722674"/>
            <a:ext cx="36023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GENDER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55193C-1CE1-B16A-6798-0E7AA53B2ADF}"/>
              </a:ext>
            </a:extLst>
          </p:cNvPr>
          <p:cNvSpPr txBox="1"/>
          <p:nvPr/>
        </p:nvSpPr>
        <p:spPr>
          <a:xfrm>
            <a:off x="3633707" y="6049160"/>
            <a:ext cx="36023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ARPU_BEFORE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ARPU_AFTER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CPA_RVN_BEFORE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CPA_RVN_AFTER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DATA_CHRG_BEFORE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DATA_CHRG_AFTER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RLD_AMT_BEFORE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RLD_AMT_AFTER</a:t>
            </a:r>
          </a:p>
        </p:txBody>
      </p:sp>
    </p:spTree>
    <p:extLst>
      <p:ext uri="{BB962C8B-B14F-4D97-AF65-F5344CB8AC3E}">
        <p14:creationId xmlns:p14="http://schemas.microsoft.com/office/powerpoint/2010/main" val="39598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7B407CE0E1804A9947186AE708B4B7" ma:contentTypeVersion="2" ma:contentTypeDescription="Create a new document." ma:contentTypeScope="" ma:versionID="ea2a278f3b74b5c63ab01451874faeb6">
  <xsd:schema xmlns:xsd="http://www.w3.org/2001/XMLSchema" xmlns:xs="http://www.w3.org/2001/XMLSchema" xmlns:p="http://schemas.microsoft.com/office/2006/metadata/properties" xmlns:ns2="bf3df3c3-2bbf-4cff-9130-6ef73aad3988" targetNamespace="http://schemas.microsoft.com/office/2006/metadata/properties" ma:root="true" ma:fieldsID="755bbbb109b3b90cb45ff88ed028ffa7" ns2:_="">
    <xsd:import namespace="bf3df3c3-2bbf-4cff-9130-6ef73aad39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df3c3-2bbf-4cff-9130-6ef73aad39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E09ADD-A9CA-4017-9544-AF67B425DE72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f3df3c3-2bbf-4cff-9130-6ef73aad3988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A719978-F5BF-47CF-8CB4-2F7AC5D2E97B}">
  <ds:schemaRefs>
    <ds:schemaRef ds:uri="bf3df3c3-2bbf-4cff-9130-6ef73aad39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943273E-2795-42A6-9F5F-AB8A36BF47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1395</Words>
  <Application>Microsoft Macintosh PowerPoint</Application>
  <PresentationFormat>Custom</PresentationFormat>
  <Paragraphs>397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Montserrat Extra-Bold Bold</vt:lpstr>
      <vt:lpstr>Montserrat Extra-Bold</vt:lpstr>
      <vt:lpstr>Courier New</vt:lpstr>
      <vt:lpstr>Roboto Bold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Minimalist Startup Digital Brainstorm Presentation</dc:title>
  <dc:creator>Rebecca Lee</dc:creator>
  <cp:lastModifiedBy>Khar Shin Yin</cp:lastModifiedBy>
  <cp:revision>1</cp:revision>
  <dcterms:created xsi:type="dcterms:W3CDTF">2006-08-16T00:00:00Z</dcterms:created>
  <dcterms:modified xsi:type="dcterms:W3CDTF">2023-01-13T14:50:43Z</dcterms:modified>
  <dc:identifier>DAFUWMft7-g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0x010100257B407CE0E1804A9947186AE708B4B7</vt:lpwstr>
  </property>
</Properties>
</file>